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8"/>
  </p:handoutMasterIdLst>
  <p:sldIdLst>
    <p:sldId id="289" r:id="rId4"/>
    <p:sldId id="269" r:id="rId6"/>
    <p:sldId id="309" r:id="rId7"/>
    <p:sldId id="310" r:id="rId8"/>
    <p:sldId id="297" r:id="rId9"/>
    <p:sldId id="311" r:id="rId10"/>
    <p:sldId id="330" r:id="rId11"/>
    <p:sldId id="314" r:id="rId12"/>
    <p:sldId id="320" r:id="rId13"/>
    <p:sldId id="319" r:id="rId14"/>
    <p:sldId id="321" r:id="rId15"/>
    <p:sldId id="316" r:id="rId16"/>
    <p:sldId id="322" r:id="rId17"/>
    <p:sldId id="331" r:id="rId18"/>
    <p:sldId id="327" r:id="rId19"/>
    <p:sldId id="328" r:id="rId20"/>
    <p:sldId id="317" r:id="rId21"/>
    <p:sldId id="323" r:id="rId22"/>
    <p:sldId id="324" r:id="rId23"/>
    <p:sldId id="349" r:id="rId24"/>
    <p:sldId id="325" r:id="rId25"/>
    <p:sldId id="384" r:id="rId26"/>
    <p:sldId id="364" r:id="rId27"/>
    <p:sldId id="362" r:id="rId28"/>
    <p:sldId id="363" r:id="rId29"/>
    <p:sldId id="365" r:id="rId30"/>
    <p:sldId id="367" r:id="rId31"/>
    <p:sldId id="372" r:id="rId32"/>
    <p:sldId id="368" r:id="rId33"/>
    <p:sldId id="370" r:id="rId34"/>
    <p:sldId id="369" r:id="rId35"/>
    <p:sldId id="371" r:id="rId36"/>
    <p:sldId id="366" r:id="rId37"/>
    <p:sldId id="360" r:id="rId38"/>
    <p:sldId id="326" r:id="rId39"/>
    <p:sldId id="355" r:id="rId40"/>
    <p:sldId id="373" r:id="rId41"/>
    <p:sldId id="296" r:id="rId42"/>
    <p:sldId id="374" r:id="rId43"/>
    <p:sldId id="403" r:id="rId44"/>
    <p:sldId id="404" r:id="rId45"/>
    <p:sldId id="405" r:id="rId46"/>
    <p:sldId id="402" r:id="rId47"/>
  </p:sldIdLst>
  <p:sldSz cx="11522075" cy="72009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z0mYcsY+wlfZeAZXad8+AQ==" hashData="IYLmwDxROHXNYFaw26/7jOGzbQE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68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tags" Target="tags/tag2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无论是自动转换还是强制转换，能转换的前提，是数据之间必须兼容。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ea typeface="黑体" panose="02010609060101010101" charset="-122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ea typeface="黑体" panose="02010609060101010101" charset="-122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黑体" panose="02010609060101010101" charset="-122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emf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emf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33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21398" y="1620838"/>
            <a:ext cx="8856662" cy="5389562"/>
          </a:xfrm>
          <a:prstGeom prst="rect">
            <a:avLst/>
          </a:prstGeom>
        </p:spPr>
        <p:txBody>
          <a:bodyPr/>
          <a:lstStyle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黑体" panose="02010609060101010101" charset="-122"/>
              <a:buChar char="•"/>
              <a:defRPr/>
            </a:pPr>
            <a:endParaRPr lang="zh-CN" altLang="en-US" sz="28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第一步：声明变量，即“根据数据类型在内存分配空间”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buFont typeface="黑体" panose="02010609060101010101" charset="-122"/>
              <a:buChar char="•"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buFont typeface="黑体" panose="02010609060101010101" charset="-122"/>
              <a:buChar char="•"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第二步：赋值，即“将数据的值存储到对应的内存空间”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    </a:t>
            </a:r>
            <a:endParaRPr lang="en-US" altLang="zh-CN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endParaRPr lang="en-US" altLang="zh-CN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r>
              <a:rPr lang="en-US" altLang="zh-CN" sz="2400" kern="0" dirty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		    </a:t>
            </a: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第一步和第二步可以合并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buFont typeface="黑体" panose="02010609060101010101" charset="-122"/>
              <a:buChar char="•"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buFont typeface="黑体" panose="02010609060101010101" charset="-122"/>
              <a:buChar char="•"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marL="673100" lvl="1" indent="-224155" eaLnBrk="0" hangingPunct="0">
              <a:lnSpc>
                <a:spcPct val="90000"/>
              </a:lnSpc>
              <a:spcBef>
                <a:spcPts val="490"/>
              </a:spcBef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第三步：使用变量，就是获取变量的值用于程序。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gray">
          <a:xfrm>
            <a:off x="2125345" y="2536508"/>
            <a:ext cx="3021013" cy="4318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数据类型    变量名；               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725795" y="2522220"/>
            <a:ext cx="2354263" cy="458788"/>
          </a:xfrm>
          <a:prstGeom prst="roundRect">
            <a:avLst>
              <a:gd name="adj" fmla="val 16667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>
                <a:solidFill>
                  <a:srgbClr val="FF0000"/>
                </a:solidFill>
                <a:cs typeface="黑体" panose="02010609060101010101" charset="-122"/>
              </a:rPr>
              <a:t>double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money;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gray">
          <a:xfrm>
            <a:off x="2125345" y="3785870"/>
            <a:ext cx="3021013" cy="4318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变量名 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数值；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AutoShape 18"/>
          <p:cNvSpPr>
            <a:spLocks noChangeArrowheads="1"/>
          </p:cNvSpPr>
          <p:nvPr/>
        </p:nvSpPr>
        <p:spPr bwMode="auto">
          <a:xfrm>
            <a:off x="5725795" y="3750945"/>
            <a:ext cx="2363788" cy="460375"/>
          </a:xfrm>
          <a:prstGeom prst="roundRect">
            <a:avLst>
              <a:gd name="adj" fmla="val 16667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money = 1000 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12" name="AutoShape 19"/>
          <p:cNvSpPr>
            <a:spLocks noChangeArrowheads="1"/>
          </p:cNvSpPr>
          <p:nvPr/>
        </p:nvSpPr>
        <p:spPr bwMode="gray">
          <a:xfrm>
            <a:off x="2125345" y="4928870"/>
            <a:ext cx="2954338" cy="4318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数据类型    变量名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数值；               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5725795" y="4916170"/>
            <a:ext cx="3053080" cy="459105"/>
          </a:xfrm>
          <a:prstGeom prst="roundRect">
            <a:avLst>
              <a:gd name="adj" fmla="val 16667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 err="1">
                <a:solidFill>
                  <a:srgbClr val="FF0000"/>
                </a:solidFill>
                <a:cs typeface="黑体" panose="02010609060101010101" charset="-122"/>
              </a:rPr>
              <a:t>double</a:t>
            </a:r>
            <a:r>
              <a:rPr lang="en-US" altLang="zh-CN" b="1" dirty="0" err="1">
                <a:solidFill>
                  <a:srgbClr val="0000FF"/>
                </a:solidFill>
                <a:cs typeface="黑体" panose="02010609060101010101" charset="-122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money = 1000;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9850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具体步骤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3234690" y="2828925"/>
            <a:ext cx="2089150" cy="117316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1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、字母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2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、下划线‘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_’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3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、‘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$’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符号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309303" y="2457450"/>
            <a:ext cx="1727200" cy="3683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cs typeface="黑体" panose="02010609060101010101" charset="-122"/>
              </a:rPr>
              <a:t>首字母</a:t>
            </a:r>
            <a:endParaRPr lang="zh-CN" altLang="en-US" b="1">
              <a:cs typeface="黑体" panose="02010609060101010101" charset="-122"/>
            </a:endParaRPr>
          </a:p>
        </p:txBody>
      </p:sp>
      <p:grpSp>
        <p:nvGrpSpPr>
          <p:cNvPr id="8" name="Group 4"/>
          <p:cNvGrpSpPr/>
          <p:nvPr/>
        </p:nvGrpSpPr>
        <p:grpSpPr bwMode="auto">
          <a:xfrm>
            <a:off x="5708015" y="3078798"/>
            <a:ext cx="936625" cy="720725"/>
            <a:chOff x="2041" y="1842"/>
            <a:chExt cx="590" cy="454"/>
          </a:xfrm>
        </p:grpSpPr>
        <p:sp>
          <p:nvSpPr>
            <p:cNvPr id="11" name="Line 5"/>
            <p:cNvSpPr>
              <a:spLocks noChangeShapeType="1"/>
            </p:cNvSpPr>
            <p:nvPr/>
          </p:nvSpPr>
          <p:spPr bwMode="auto">
            <a:xfrm>
              <a:off x="2041" y="2045"/>
              <a:ext cx="590" cy="0"/>
            </a:xfrm>
            <a:prstGeom prst="line">
              <a:avLst/>
            </a:prstGeom>
            <a:ln cmpd="sng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>
              <a:off x="2316" y="1842"/>
              <a:ext cx="0" cy="454"/>
            </a:xfrm>
            <a:prstGeom prst="line">
              <a:avLst/>
            </a:prstGeom>
            <a:ln cmpd="sng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028498" y="2519680"/>
            <a:ext cx="2160587" cy="1892300"/>
          </a:xfrm>
          <a:prstGeom prst="roundRect">
            <a:avLst>
              <a:gd name="adj" fmla="val 1225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任意多的：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1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、数字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2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、字母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3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、下划线‘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_’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4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、‘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$’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符号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7245985" y="2125980"/>
            <a:ext cx="172720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cs typeface="黑体" panose="02010609060101010101" charset="-122"/>
              </a:rPr>
              <a:t>其余部分</a:t>
            </a:r>
            <a:endParaRPr lang="zh-CN" altLang="en-US" b="1">
              <a:cs typeface="黑体" panose="02010609060101010101" charset="-122"/>
            </a:endParaRP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1580515" y="2828925"/>
            <a:ext cx="503238" cy="12207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变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量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名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grpSp>
        <p:nvGrpSpPr>
          <p:cNvPr id="16" name="Group 10"/>
          <p:cNvGrpSpPr/>
          <p:nvPr/>
        </p:nvGrpSpPr>
        <p:grpSpPr bwMode="auto">
          <a:xfrm>
            <a:off x="2407920" y="3715068"/>
            <a:ext cx="503238" cy="287337"/>
            <a:chOff x="975" y="1979"/>
            <a:chExt cx="317" cy="181"/>
          </a:xfrm>
        </p:grpSpPr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975" y="1733"/>
              <a:ext cx="317" cy="0"/>
            </a:xfrm>
            <a:prstGeom prst="line">
              <a:avLst/>
            </a:prstGeom>
            <a:ln cmpd="sng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975" y="1913"/>
              <a:ext cx="317" cy="0"/>
            </a:xfrm>
            <a:prstGeom prst="line">
              <a:avLst/>
            </a:prstGeom>
            <a:ln cmpd="sng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1580515" y="3763963"/>
            <a:ext cx="7200900" cy="8636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Blip>
                <a:blip r:embed="rId2"/>
              </a:buBlip>
            </a:pPr>
            <a:endParaRPr lang="zh-CN" altLang="en-US" sz="2000" b="1">
              <a:cs typeface="黑体" panose="02010609060101010101" charset="-122"/>
            </a:endParaRPr>
          </a:p>
        </p:txBody>
      </p:sp>
      <p:grpSp>
        <p:nvGrpSpPr>
          <p:cNvPr id="20" name="组合 1"/>
          <p:cNvGrpSpPr/>
          <p:nvPr/>
        </p:nvGrpSpPr>
        <p:grpSpPr bwMode="auto">
          <a:xfrm>
            <a:off x="1364615" y="4848225"/>
            <a:ext cx="8353425" cy="1166813"/>
            <a:chOff x="468313" y="4500563"/>
            <a:chExt cx="8353425" cy="1166812"/>
          </a:xfrm>
        </p:grpSpPr>
        <p:sp>
          <p:nvSpPr>
            <p:cNvPr id="22" name="AutoShape 14"/>
            <p:cNvSpPr>
              <a:spLocks noChangeArrowheads="1"/>
            </p:cNvSpPr>
            <p:nvPr/>
          </p:nvSpPr>
          <p:spPr bwMode="gray">
            <a:xfrm>
              <a:off x="468313" y="4643438"/>
              <a:ext cx="8353425" cy="1023937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zh-CN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JAVA</a:t>
              </a:r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中有一系列关键字不能用作变量名，例如</a:t>
              </a:r>
              <a:r>
                <a:rPr lang="en-US" altLang="zh-CN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class</a:t>
              </a:r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en-US" altLang="zh-CN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public</a:t>
              </a:r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等。</a:t>
              </a:r>
              <a:r>
                <a:rPr lang="en-US" altLang="zh-CN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endPara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3" name="AutoShape 4"/>
            <p:cNvSpPr>
              <a:spLocks noChangeArrowheads="1"/>
            </p:cNvSpPr>
            <p:nvPr/>
          </p:nvSpPr>
          <p:spPr bwMode="gray">
            <a:xfrm>
              <a:off x="8242300" y="4500563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!</a:t>
              </a:r>
              <a:endParaRPr lang="en-US" altLang="zh-CN" sz="2000" b="1">
                <a:solidFill>
                  <a:srgbClr val="0C83B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2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835265" y="6464300"/>
            <a:ext cx="2133600" cy="365125"/>
          </a:xfrm>
          <a:noFill/>
        </p:spPr>
        <p:txBody>
          <a:bodyPr/>
          <a:lstStyle/>
          <a:p>
            <a:pPr>
              <a:buFont typeface="黑体" panose="02010609060101010101" charset="-122"/>
              <a:buNone/>
            </a:pPr>
            <a:fld id="{6BDD7FCC-D58D-4912-AF88-25C131ECB4A6}" type="slidenum">
              <a:rPr lang="zh-CN" altLang="en-US" smtClean="0">
                <a:latin typeface="黑体" panose="02010609060101010101" charset="-122"/>
              </a:rPr>
            </a:fld>
            <a:r>
              <a:rPr lang="en-US" altLang="zh-CN" smtClean="0">
                <a:latin typeface="黑体" panose="02010609060101010101" charset="-122"/>
              </a:rPr>
              <a:t>/48</a:t>
            </a:r>
            <a:endParaRPr lang="zh-CN" altLang="en-US" smtClean="0">
              <a:latin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变量命名规则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驼峰命名法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698500" y="2526665"/>
            <a:ext cx="564705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如果变量只有一个单词构成，则小写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多个单词构成，则第一个单词的首字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母小写，后面的大写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例如：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name / myName / myFirstName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zh-CN" altLang="en-US" sz="32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16" y="1383830"/>
            <a:ext cx="4762274" cy="476227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2-3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了解数据类型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2593980"/>
            <a:ext cx="601861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变量、数据类型和运算符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9005" y="1623695"/>
            <a:ext cx="5964555" cy="3784600"/>
          </a:xfrm>
          <a:prstGeom prst="rect">
            <a:avLst/>
          </a:prstGeom>
        </p:spPr>
        <p:txBody>
          <a:bodyPr wrap="square">
            <a:spAutoFit/>
          </a:bodyPr>
          <a:p>
            <a:endParaRPr lang="zh-CN" altLang="en-US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计算机中需要处理各种各样的数据，不同的数据，需要定义不同的数据类型。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例如：人的名字、年龄、身高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在</a:t>
            </a:r>
            <a:r>
              <a:rPr lang="en-US" altLang="zh-CN" sz="2400" dirty="0" smtClean="0">
                <a:cs typeface="黑体" panose="02010609060101010101" charset="-122"/>
              </a:rPr>
              <a:t>JAVA</a:t>
            </a:r>
            <a:r>
              <a:rPr lang="zh-CN" altLang="en-US" sz="2400" dirty="0" smtClean="0">
                <a:cs typeface="黑体" panose="02010609060101010101" charset="-122"/>
              </a:rPr>
              <a:t>中，常见数据类型有以下几种：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b="1" dirty="0" smtClean="0">
                <a:cs typeface="黑体" panose="02010609060101010101" charset="-122"/>
              </a:rPr>
              <a:t>整形  浮点型 字符型  字符串  布尔值</a:t>
            </a:r>
            <a:endParaRPr lang="en-US" altLang="zh-CN" sz="2400" b="1" dirty="0" smtClean="0">
              <a:cs typeface="黑体" panose="02010609060101010101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8825" y="2662238"/>
            <a:ext cx="3382747" cy="261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4"/>
          <p:cNvSpPr txBox="1"/>
          <p:nvPr/>
        </p:nvSpPr>
        <p:spPr>
          <a:xfrm>
            <a:off x="69850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数据类型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1203325" y="1611313"/>
            <a:ext cx="9058275" cy="5292725"/>
          </a:xfrm>
          <a:prstGeom prst="ellipse">
            <a:avLst/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zh-CN" altLang="en-US" b="1">
              <a:solidFill>
                <a:schemeClr val="accent5">
                  <a:lumMod val="10000"/>
                </a:schemeClr>
              </a:solidFill>
              <a:cs typeface="黑体" panose="02010609060101010101" charset="-122"/>
            </a:endParaRPr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 rot="497257">
            <a:off x="5383213" y="2168525"/>
            <a:ext cx="4583112" cy="2684463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394200" y="5402263"/>
            <a:ext cx="26352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数据属于不同类别</a:t>
            </a:r>
            <a:endParaRPr lang="zh-CN" altLang="en-US" sz="2400" b="1">
              <a:cs typeface="黑体" panose="02010609060101010101" charset="-12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913563" y="2963863"/>
            <a:ext cx="847725" cy="4667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非洲     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6183313" y="4227513"/>
            <a:ext cx="3662362" cy="4667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The quick brown fox     </a:t>
            </a:r>
            <a:endParaRPr lang="en-US" altLang="zh-CN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7825" y="5751513"/>
            <a:ext cx="977900" cy="4667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lang="en-US" altLang="zh-CN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TRUE      </a:t>
            </a:r>
            <a:endParaRPr lang="en-US" altLang="zh-CN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230813" y="1870075"/>
            <a:ext cx="88106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数据 </a:t>
            </a:r>
            <a:endParaRPr lang="zh-CN" altLang="en-US" sz="2400" b="1">
              <a:cs typeface="黑体" panose="02010609060101010101" charset="-122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6467475" y="4783138"/>
            <a:ext cx="11033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非数值</a:t>
            </a:r>
            <a:endParaRPr lang="zh-CN" altLang="en-US" sz="2400" b="1">
              <a:cs typeface="黑体" panose="02010609060101010101" charset="-122"/>
            </a:endParaRPr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 rot="20592740">
            <a:off x="1308100" y="2236788"/>
            <a:ext cx="4210050" cy="2690812"/>
          </a:xfrm>
          <a:prstGeom prst="ellipse">
            <a:avLst/>
          </a:prstGeom>
          <a:solidFill>
            <a:srgbClr val="E4FCE4"/>
          </a:solidFill>
          <a:ln w="9525" algn="ctr">
            <a:solidFill>
              <a:srgbClr val="66CCFF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endParaRPr lang="zh-CN" altLang="en-US" b="1">
              <a:cs typeface="黑体" panose="02010609060101010101" charset="-122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3362325" y="4792663"/>
            <a:ext cx="7969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数值</a:t>
            </a:r>
            <a:endParaRPr lang="zh-CN" altLang="en-US" sz="2400" b="1">
              <a:cs typeface="黑体" panose="02010609060101010101" charset="-122"/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 rot="19727969">
            <a:off x="1471613" y="2982913"/>
            <a:ext cx="1939925" cy="1906587"/>
          </a:xfrm>
          <a:prstGeom prst="ellipse">
            <a:avLst/>
          </a:prstGeom>
          <a:solidFill>
            <a:srgbClr val="FFDDDD">
              <a:alpha val="10196"/>
            </a:srgbClr>
          </a:solidFill>
          <a:ln w="19050" algn="ctr">
            <a:solidFill>
              <a:srgbClr val="C00000"/>
            </a:solidFill>
            <a:prstDash val="dash"/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cs typeface="黑体" panose="02010609060101010101" charset="-122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 rot="5400000">
            <a:off x="3191669" y="2386807"/>
            <a:ext cx="2209800" cy="1928812"/>
          </a:xfrm>
          <a:prstGeom prst="ellipse">
            <a:avLst/>
          </a:prstGeom>
          <a:solidFill>
            <a:srgbClr val="FFDDDD">
              <a:alpha val="10196"/>
            </a:srgbClr>
          </a:solidFill>
          <a:ln w="19050" algn="ctr">
            <a:solidFill>
              <a:srgbClr val="C00000"/>
            </a:solidFill>
            <a:prstDash val="dash"/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cs typeface="黑体" panose="02010609060101010101" charset="-122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2068513" y="4335463"/>
            <a:ext cx="7969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整型</a:t>
            </a:r>
            <a:endParaRPr lang="zh-CN" altLang="en-US" sz="2400" b="1">
              <a:cs typeface="黑体" panose="02010609060101010101" charset="-122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4332288" y="4403725"/>
            <a:ext cx="110331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非整型</a:t>
            </a:r>
            <a:endParaRPr lang="zh-CN" altLang="en-US" sz="2400" b="1">
              <a:cs typeface="黑体" panose="02010609060101010101" charset="-122"/>
            </a:endParaRPr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4318000" y="5294313"/>
            <a:ext cx="1471613" cy="466725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70C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en-US" altLang="zh-CN" b="1">
                <a:cs typeface="黑体" panose="02010609060101010101" charset="-122"/>
              </a:rPr>
              <a:t>9002.12</a:t>
            </a:r>
            <a:endParaRPr lang="en-US" altLang="zh-CN" b="1">
              <a:cs typeface="黑体" panose="02010609060101010101" charset="-122"/>
            </a:endParaRPr>
          </a:p>
        </p:txBody>
      </p: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4019550" y="3770313"/>
            <a:ext cx="1836738" cy="4667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9/12/2003</a:t>
            </a:r>
            <a:endParaRPr lang="en-US" altLang="zh-CN" b="1" ker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AutoShape 19"/>
          <p:cNvSpPr>
            <a:spLocks noChangeArrowheads="1"/>
          </p:cNvSpPr>
          <p:nvPr/>
        </p:nvSpPr>
        <p:spPr bwMode="auto">
          <a:xfrm>
            <a:off x="3973513" y="3084513"/>
            <a:ext cx="1106487" cy="466725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70C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en-US" altLang="zh-CN" b="1">
                <a:cs typeface="黑体" panose="02010609060101010101" charset="-122"/>
              </a:rPr>
              <a:t>2.175</a:t>
            </a:r>
            <a:endParaRPr lang="en-US" altLang="zh-CN" b="1">
              <a:cs typeface="黑体" panose="02010609060101010101" charset="-122"/>
            </a:endParaRPr>
          </a:p>
        </p:txBody>
      </p:sp>
      <p:sp>
        <p:nvSpPr>
          <p:cNvPr id="26" name="AutoShape 20"/>
          <p:cNvSpPr>
            <a:spLocks noChangeArrowheads="1"/>
          </p:cNvSpPr>
          <p:nvPr/>
        </p:nvSpPr>
        <p:spPr bwMode="auto">
          <a:xfrm>
            <a:off x="1968500" y="3684588"/>
            <a:ext cx="741363" cy="466725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70C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en-US" altLang="zh-CN" b="1">
                <a:cs typeface="黑体" panose="02010609060101010101" charset="-122"/>
              </a:rPr>
              <a:t>123</a:t>
            </a:r>
            <a:endParaRPr lang="en-US" altLang="zh-CN" b="1">
              <a:cs typeface="黑体" panose="02010609060101010101" charset="-122"/>
            </a:endParaRP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3425825" y="4478338"/>
            <a:ext cx="823913" cy="4667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陈扬   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181334" y="1602672"/>
            <a:ext cx="9109075" cy="5256212"/>
          </a:xfrm>
          <a:prstGeom prst="ellipse">
            <a:avLst/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zh-CN" altLang="en-US" b="1">
              <a:solidFill>
                <a:schemeClr val="accent5">
                  <a:lumMod val="10000"/>
                </a:schemeClr>
              </a:solidFill>
              <a:cs typeface="黑体" panose="02010609060101010101" charset="-122"/>
            </a:endParaRPr>
          </a:p>
        </p:txBody>
      </p:sp>
      <p:sp>
        <p:nvSpPr>
          <p:cNvPr id="29" name="Line 23"/>
          <p:cNvSpPr>
            <a:spLocks noChangeShapeType="1"/>
          </p:cNvSpPr>
          <p:nvPr/>
        </p:nvSpPr>
        <p:spPr bwMode="auto">
          <a:xfrm>
            <a:off x="7138988" y="2550882"/>
            <a:ext cx="0" cy="2286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0" name="Line 24"/>
          <p:cNvSpPr>
            <a:spLocks noChangeShapeType="1"/>
          </p:cNvSpPr>
          <p:nvPr/>
        </p:nvSpPr>
        <p:spPr bwMode="auto">
          <a:xfrm>
            <a:off x="2871788" y="3160482"/>
            <a:ext cx="0" cy="3048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>
            <a:off x="1944688" y="4049730"/>
            <a:ext cx="0" cy="3810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2" name="Line 26"/>
          <p:cNvSpPr>
            <a:spLocks noChangeShapeType="1"/>
          </p:cNvSpPr>
          <p:nvPr/>
        </p:nvSpPr>
        <p:spPr bwMode="auto">
          <a:xfrm>
            <a:off x="2189116" y="4541838"/>
            <a:ext cx="228600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3" name="Line 27"/>
          <p:cNvSpPr>
            <a:spLocks noChangeShapeType="1"/>
          </p:cNvSpPr>
          <p:nvPr/>
        </p:nvSpPr>
        <p:spPr bwMode="auto">
          <a:xfrm>
            <a:off x="1944688" y="4430730"/>
            <a:ext cx="0" cy="3810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4" name="Line 28"/>
          <p:cNvSpPr>
            <a:spLocks noChangeShapeType="1"/>
          </p:cNvSpPr>
          <p:nvPr/>
        </p:nvSpPr>
        <p:spPr bwMode="auto">
          <a:xfrm>
            <a:off x="2184378" y="4071938"/>
            <a:ext cx="228600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5" name="Line 29"/>
          <p:cNvSpPr>
            <a:spLocks noChangeShapeType="1"/>
          </p:cNvSpPr>
          <p:nvPr/>
        </p:nvSpPr>
        <p:spPr bwMode="auto">
          <a:xfrm>
            <a:off x="5079978" y="4541838"/>
            <a:ext cx="228600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6" name="Line 30"/>
          <p:cNvSpPr>
            <a:spLocks noChangeShapeType="1"/>
          </p:cNvSpPr>
          <p:nvPr/>
        </p:nvSpPr>
        <p:spPr bwMode="auto">
          <a:xfrm>
            <a:off x="4803775" y="4430730"/>
            <a:ext cx="0" cy="3810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7" name="Line 31"/>
          <p:cNvSpPr>
            <a:spLocks noChangeShapeType="1"/>
          </p:cNvSpPr>
          <p:nvPr/>
        </p:nvSpPr>
        <p:spPr bwMode="auto">
          <a:xfrm>
            <a:off x="5079978" y="4048125"/>
            <a:ext cx="228600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8" name="Line 32"/>
          <p:cNvSpPr>
            <a:spLocks noChangeShapeType="1"/>
          </p:cNvSpPr>
          <p:nvPr/>
        </p:nvSpPr>
        <p:spPr bwMode="auto">
          <a:xfrm>
            <a:off x="7132638" y="3165244"/>
            <a:ext cx="0" cy="3810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9" name="Line 33"/>
          <p:cNvSpPr>
            <a:spLocks noChangeShapeType="1"/>
          </p:cNvSpPr>
          <p:nvPr/>
        </p:nvSpPr>
        <p:spPr bwMode="auto">
          <a:xfrm>
            <a:off x="7389804" y="3608388"/>
            <a:ext cx="228600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40" name="Text Box 34"/>
          <p:cNvSpPr txBox="1">
            <a:spLocks noChangeArrowheads="1"/>
          </p:cNvSpPr>
          <p:nvPr/>
        </p:nvSpPr>
        <p:spPr bwMode="auto">
          <a:xfrm>
            <a:off x="7850188" y="3186113"/>
            <a:ext cx="8286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黑体" panose="02010609060101010101" charset="-122"/>
              </a:rPr>
              <a:t>char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黑体" panose="02010609060101010101" charset="-122"/>
            </a:endParaRPr>
          </a:p>
        </p:txBody>
      </p:sp>
      <p:sp>
        <p:nvSpPr>
          <p:cNvPr id="41" name="Line 35"/>
          <p:cNvSpPr>
            <a:spLocks noChangeShapeType="1"/>
          </p:cNvSpPr>
          <p:nvPr/>
        </p:nvSpPr>
        <p:spPr bwMode="auto">
          <a:xfrm>
            <a:off x="3046372" y="2451100"/>
            <a:ext cx="4267200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42" name="Line 36"/>
          <p:cNvSpPr>
            <a:spLocks noChangeShapeType="1"/>
          </p:cNvSpPr>
          <p:nvPr/>
        </p:nvSpPr>
        <p:spPr bwMode="auto">
          <a:xfrm>
            <a:off x="4932363" y="2093682"/>
            <a:ext cx="0" cy="4572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43" name="Text Box 37"/>
          <p:cNvSpPr txBox="1">
            <a:spLocks noChangeArrowheads="1"/>
          </p:cNvSpPr>
          <p:nvPr/>
        </p:nvSpPr>
        <p:spPr bwMode="auto">
          <a:xfrm>
            <a:off x="6761163" y="2832100"/>
            <a:ext cx="1027112" cy="382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85750" indent="-285750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2400" b="1" dirty="0">
                <a:cs typeface="黑体" panose="02010609060101010101" charset="-122"/>
              </a:rPr>
              <a:t>非数值</a:t>
            </a:r>
            <a:endParaRPr lang="zh-CN" altLang="en-US" sz="2400" b="1" dirty="0">
              <a:cs typeface="黑体" panose="02010609060101010101" charset="-122"/>
            </a:endParaRPr>
          </a:p>
        </p:txBody>
      </p:sp>
      <p:sp>
        <p:nvSpPr>
          <p:cNvPr id="44" name="Text Box 38"/>
          <p:cNvSpPr txBox="1">
            <a:spLocks noChangeArrowheads="1"/>
          </p:cNvSpPr>
          <p:nvPr/>
        </p:nvSpPr>
        <p:spPr bwMode="auto">
          <a:xfrm>
            <a:off x="3170238" y="2735263"/>
            <a:ext cx="7969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数值</a:t>
            </a:r>
            <a:endParaRPr lang="zh-CN" altLang="en-US" sz="2400" b="1">
              <a:cs typeface="黑体" panose="02010609060101010101" charset="-122"/>
            </a:endParaRPr>
          </a:p>
        </p:txBody>
      </p:sp>
      <p:sp>
        <p:nvSpPr>
          <p:cNvPr id="45" name="Line 39"/>
          <p:cNvSpPr>
            <a:spLocks noChangeShapeType="1"/>
          </p:cNvSpPr>
          <p:nvPr/>
        </p:nvSpPr>
        <p:spPr bwMode="auto">
          <a:xfrm>
            <a:off x="2117725" y="3189288"/>
            <a:ext cx="0" cy="228600"/>
          </a:xfrm>
          <a:prstGeom prst="line">
            <a:avLst/>
          </a:prstGeom>
          <a:noFill/>
          <a:ln w="38100">
            <a:solidFill>
              <a:schemeClr val="accent5">
                <a:lumMod val="50000"/>
              </a:schemeClr>
            </a:solidFill>
            <a:rou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1768475" y="3475038"/>
            <a:ext cx="849313" cy="325437"/>
          </a:xfrm>
          <a:prstGeom prst="rect">
            <a:avLst/>
          </a:prstGeom>
          <a:noFill/>
          <a:ln w="9525" algn="ctr">
            <a:noFill/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2400" b="1" dirty="0">
                <a:cs typeface="黑体" panose="02010609060101010101" charset="-122"/>
              </a:rPr>
              <a:t>整型</a:t>
            </a:r>
            <a:endParaRPr lang="zh-CN" altLang="en-US" sz="2400" b="1" dirty="0">
              <a:cs typeface="黑体" panose="02010609060101010101" charset="-122"/>
            </a:endParaRPr>
          </a:p>
        </p:txBody>
      </p:sp>
      <p:sp>
        <p:nvSpPr>
          <p:cNvPr id="47" name="Line 41"/>
          <p:cNvSpPr>
            <a:spLocks noChangeShapeType="1"/>
          </p:cNvSpPr>
          <p:nvPr/>
        </p:nvSpPr>
        <p:spPr bwMode="auto">
          <a:xfrm>
            <a:off x="4987925" y="3189288"/>
            <a:ext cx="0" cy="228600"/>
          </a:xfrm>
          <a:prstGeom prst="line">
            <a:avLst/>
          </a:prstGeom>
          <a:noFill/>
          <a:ln w="38100">
            <a:solidFill>
              <a:schemeClr val="accent5">
                <a:lumMod val="50000"/>
              </a:schemeClr>
            </a:solidFill>
            <a:rou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48" name="Line 42"/>
          <p:cNvSpPr>
            <a:spLocks noChangeShapeType="1"/>
          </p:cNvSpPr>
          <p:nvPr/>
        </p:nvSpPr>
        <p:spPr bwMode="auto">
          <a:xfrm>
            <a:off x="2117678" y="3078163"/>
            <a:ext cx="2895600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49" name="Line 43"/>
          <p:cNvSpPr>
            <a:spLocks noChangeShapeType="1"/>
          </p:cNvSpPr>
          <p:nvPr/>
        </p:nvSpPr>
        <p:spPr bwMode="auto">
          <a:xfrm>
            <a:off x="2871788" y="2550882"/>
            <a:ext cx="0" cy="2286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50" name="Text Box 44"/>
          <p:cNvSpPr txBox="1">
            <a:spLocks noChangeArrowheads="1"/>
          </p:cNvSpPr>
          <p:nvPr/>
        </p:nvSpPr>
        <p:spPr bwMode="auto">
          <a:xfrm>
            <a:off x="2454275" y="4214813"/>
            <a:ext cx="5556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cs typeface="黑体" panose="02010609060101010101" charset="-122"/>
              </a:rPr>
              <a:t>int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黑体" panose="02010609060101010101" charset="-122"/>
            </a:endParaRPr>
          </a:p>
        </p:txBody>
      </p:sp>
      <p:sp>
        <p:nvSpPr>
          <p:cNvPr id="51" name="Text Box 45"/>
          <p:cNvSpPr txBox="1">
            <a:spLocks noChangeArrowheads="1"/>
          </p:cNvSpPr>
          <p:nvPr/>
        </p:nvSpPr>
        <p:spPr bwMode="auto">
          <a:xfrm>
            <a:off x="2447925" y="4600575"/>
            <a:ext cx="793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  <a:cs typeface="黑体" panose="02010609060101010101" charset="-122"/>
              </a:rPr>
              <a:t>……</a:t>
            </a:r>
            <a:endParaRPr lang="en-US" altLang="zh-CN" sz="2400" b="1">
              <a:solidFill>
                <a:srgbClr val="0000FF"/>
              </a:solidFill>
              <a:cs typeface="黑体" panose="02010609060101010101" charset="-122"/>
            </a:endParaRPr>
          </a:p>
        </p:txBody>
      </p:sp>
      <p:sp>
        <p:nvSpPr>
          <p:cNvPr id="52" name="Text Box 46"/>
          <p:cNvSpPr txBox="1">
            <a:spLocks noChangeArrowheads="1"/>
          </p:cNvSpPr>
          <p:nvPr/>
        </p:nvSpPr>
        <p:spPr bwMode="auto">
          <a:xfrm>
            <a:off x="5310188" y="4583113"/>
            <a:ext cx="793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  <a:cs typeface="黑体" panose="02010609060101010101" charset="-122"/>
              </a:rPr>
              <a:t>……</a:t>
            </a:r>
            <a:endParaRPr lang="en-US" altLang="zh-CN" sz="2400" b="1">
              <a:solidFill>
                <a:srgbClr val="0000FF"/>
              </a:solidFill>
              <a:cs typeface="黑体" panose="02010609060101010101" charset="-122"/>
            </a:endParaRPr>
          </a:p>
        </p:txBody>
      </p:sp>
      <p:sp>
        <p:nvSpPr>
          <p:cNvPr id="53" name="Text Box 47"/>
          <p:cNvSpPr txBox="1">
            <a:spLocks noChangeArrowheads="1"/>
          </p:cNvSpPr>
          <p:nvPr/>
        </p:nvSpPr>
        <p:spPr bwMode="auto">
          <a:xfrm>
            <a:off x="5300663" y="4202113"/>
            <a:ext cx="1031875" cy="415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黑体" panose="02010609060101010101" charset="-122"/>
              </a:rPr>
              <a:t>double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黑体" panose="02010609060101010101" charset="-122"/>
            </a:endParaRPr>
          </a:p>
        </p:txBody>
      </p:sp>
      <p:sp>
        <p:nvSpPr>
          <p:cNvPr id="54" name="Line 48"/>
          <p:cNvSpPr>
            <a:spLocks noChangeShapeType="1"/>
          </p:cNvSpPr>
          <p:nvPr/>
        </p:nvSpPr>
        <p:spPr bwMode="auto">
          <a:xfrm>
            <a:off x="4803775" y="4049730"/>
            <a:ext cx="0" cy="3810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55" name="Text Box 49"/>
          <p:cNvSpPr txBox="1">
            <a:spLocks noChangeArrowheads="1"/>
          </p:cNvSpPr>
          <p:nvPr/>
        </p:nvSpPr>
        <p:spPr bwMode="auto">
          <a:xfrm>
            <a:off x="4403725" y="3446463"/>
            <a:ext cx="11033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非整型</a:t>
            </a:r>
            <a:endParaRPr lang="zh-CN" altLang="en-US" sz="2400" b="1">
              <a:cs typeface="黑体" panose="02010609060101010101" charset="-122"/>
            </a:endParaRPr>
          </a:p>
        </p:txBody>
      </p:sp>
      <p:sp>
        <p:nvSpPr>
          <p:cNvPr id="56" name="Line 50"/>
          <p:cNvSpPr>
            <a:spLocks noChangeShapeType="1"/>
          </p:cNvSpPr>
          <p:nvPr/>
        </p:nvSpPr>
        <p:spPr bwMode="auto">
          <a:xfrm>
            <a:off x="7132638" y="3522434"/>
            <a:ext cx="0" cy="3810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57" name="Line 51"/>
          <p:cNvSpPr>
            <a:spLocks noChangeShapeType="1"/>
          </p:cNvSpPr>
          <p:nvPr/>
        </p:nvSpPr>
        <p:spPr bwMode="auto">
          <a:xfrm>
            <a:off x="7404090" y="3108325"/>
            <a:ext cx="228600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58" name="Text Box 52"/>
          <p:cNvSpPr txBox="1">
            <a:spLocks noChangeArrowheads="1"/>
          </p:cNvSpPr>
          <p:nvPr/>
        </p:nvSpPr>
        <p:spPr bwMode="auto">
          <a:xfrm>
            <a:off x="7850188" y="3571875"/>
            <a:ext cx="10636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cs typeface="黑体" panose="02010609060101010101" charset="-122"/>
              </a:rPr>
              <a:t>String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cs typeface="黑体" panose="02010609060101010101" charset="-122"/>
            </a:endParaRPr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2867025" y="1673225"/>
            <a:ext cx="55260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                        数据类型                         </a:t>
            </a:r>
            <a:endParaRPr lang="zh-CN" altLang="en-US" sz="2400" b="1"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28542E-6 C 0.00382 -0.03803 0.00781 -0.07582 0.00937 -0.09019 " pathEditMode="relative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116 C 0.00834 -0.00232 0.01667 -0.00325 -0.01389 0.00533 C -0.04444 0.01368 -0.17968 0.06283 -0.18368 0.04939 C -0.18767 0.03594 -0.06823 -0.04892 -0.03784 -0.07489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0" y="-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31718E-6 L -0.09323 -0.270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0" y="-13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14236E-6 C -0.08281 -0.02458 -0.16545 -0.04916 -0.16962 -0.07768 C -0.17379 -0.1062 -0.09965 -0.13866 -0.02552 -0.17088 " pathEditMode="relative" ptsTypes="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57222E-6 C 0.03629 -0.10202 0.07257 -0.20404 0.12327 -0.25783 C 0.17396 -0.31162 0.24219 -0.34524 0.30452 -0.32298 C 0.36684 -0.30072 0.43212 -0.21261 0.49757 -0.12428 " pathEditMode="relative" ptsTypes="aa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4.42847E-6 L 0.07501 -0.22258 " pathEditMode="relative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4306E-6 C 0.07014 0.07605 0.14028 0.1521 0.15347 0.20496 C 0.16667 0.25783 0.11945 0.33017 0.07917 0.31672 C 0.03889 0.30327 -0.02483 0.21377 -0.08837 0.12428 " pathEditMode="relative" ptsTypes="aa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5.28634E-6 C -0.02951 -0.07535 -0.05885 -0.1507 -0.04184 -0.19869 C -0.02483 -0.24669 0.04878 -0.28865 0.10226 -0.28865 C 0.15573 -0.28865 0.21736 -0.24367 0.27899 -0.1986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  <p:bldP spid="8" grpId="0" bldLvl="0" animBg="1"/>
      <p:bldP spid="11" grpId="0" bldLvl="0" animBg="1"/>
      <p:bldP spid="12" grpId="0" bldLvl="0" animBg="1"/>
      <p:bldP spid="14" grpId="0"/>
      <p:bldP spid="15" grpId="0" bldLvl="0" animBg="1"/>
      <p:bldP spid="16" grpId="0"/>
      <p:bldP spid="17" grpId="0" bldLvl="0" animBg="1"/>
      <p:bldP spid="18" grpId="0" bldLvl="0" animBg="1"/>
      <p:bldP spid="19" grpId="0"/>
      <p:bldP spid="20" grpId="0"/>
      <p:bldP spid="22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40" grpId="0"/>
      <p:bldP spid="43" grpId="0" bldLvl="0" animBg="1"/>
      <p:bldP spid="44" grpId="0"/>
      <p:bldP spid="46" grpId="0" bldLvl="0" animBg="1"/>
      <p:bldP spid="50" grpId="0"/>
      <p:bldP spid="51" grpId="0"/>
      <p:bldP spid="52" grpId="0"/>
      <p:bldP spid="53" grpId="0" bldLvl="0" animBg="1"/>
      <p:bldP spid="55" grpId="0"/>
      <p:bldP spid="58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517803" y="1520323"/>
          <a:ext cx="8001056" cy="4752996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2071702"/>
                <a:gridCol w="5929354"/>
              </a:tblGrid>
              <a:tr h="616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数据类型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说    明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9400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char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（字符型）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用于存储单个字符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如：性别‘男’、‘女’，电灯‘开’、‘关’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00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（整型）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用于存储整数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如：一天的时间是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小时，一月份有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31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天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60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（浮点型）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用于存储小数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如：蒙牛早餐奶的价格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1.3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元，手机待机时间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6.5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小时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00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String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（字符串）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用于存储一串字符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如：“我的爱好是踢足球”，“我喜欢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Java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程序”                    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4"/>
          <p:cNvSpPr txBox="1"/>
          <p:nvPr/>
        </p:nvSpPr>
        <p:spPr>
          <a:xfrm>
            <a:off x="69850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常见数据类型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4863" y="2118836"/>
            <a:ext cx="5759450" cy="292290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3200" b="1" dirty="0" smtClean="0">
                <a:cs typeface="黑体" panose="02010609060101010101" charset="-122"/>
              </a:rPr>
              <a:t>整形（</a:t>
            </a:r>
            <a:r>
              <a:rPr lang="en-US" altLang="zh-CN" sz="3200" b="1" dirty="0" err="1" smtClean="0">
                <a:cs typeface="黑体" panose="02010609060101010101" charset="-122"/>
              </a:rPr>
              <a:t>int</a:t>
            </a:r>
            <a:r>
              <a:rPr lang="zh-CN" altLang="en-US" sz="3200" b="1" dirty="0" smtClean="0">
                <a:cs typeface="黑体" panose="02010609060101010101" charset="-122"/>
              </a:rPr>
              <a:t>）</a:t>
            </a:r>
            <a:endParaRPr lang="en-US" altLang="zh-CN" sz="3200" b="1" dirty="0" smtClean="0">
              <a:cs typeface="黑体" panose="02010609060101010101" charset="-122"/>
            </a:endParaRPr>
          </a:p>
          <a:p>
            <a:endParaRPr lang="en-US" altLang="zh-CN" sz="3200" b="1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表示整数。</a:t>
            </a:r>
            <a:r>
              <a:rPr lang="en-US" altLang="zh-CN" sz="2400" dirty="0" smtClean="0">
                <a:cs typeface="黑体" panose="02010609060101010101" charset="-122"/>
              </a:rPr>
              <a:t>JAVA</a:t>
            </a:r>
            <a:r>
              <a:rPr lang="zh-CN" altLang="en-US" sz="2400" dirty="0" smtClean="0">
                <a:cs typeface="黑体" panose="02010609060101010101" charset="-122"/>
              </a:rPr>
              <a:t>可以处理业务中的各种整数，如人数、年龄等。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在程序中的表示方法和数学上的写法一模一样，例如：</a:t>
            </a:r>
            <a:r>
              <a:rPr lang="en-US" altLang="zh-CN" sz="2400" dirty="0" smtClean="0">
                <a:cs typeface="黑体" panose="02010609060101010101" charset="-122"/>
              </a:rPr>
              <a:t>1</a:t>
            </a:r>
            <a:r>
              <a:rPr lang="zh-CN" altLang="en-US" sz="2400" dirty="0" smtClean="0">
                <a:cs typeface="黑体" panose="02010609060101010101" charset="-122"/>
              </a:rPr>
              <a:t>，</a:t>
            </a:r>
            <a:r>
              <a:rPr lang="en-US" altLang="zh-CN" sz="2400" dirty="0" smtClean="0">
                <a:cs typeface="黑体" panose="02010609060101010101" charset="-122"/>
              </a:rPr>
              <a:t>100</a:t>
            </a:r>
            <a:r>
              <a:rPr lang="zh-CN" altLang="en-US" sz="2400" dirty="0" smtClean="0">
                <a:cs typeface="黑体" panose="02010609060101010101" charset="-122"/>
              </a:rPr>
              <a:t>，</a:t>
            </a:r>
            <a:r>
              <a:rPr lang="en-US" altLang="zh-CN" sz="2400" dirty="0" smtClean="0">
                <a:cs typeface="黑体" panose="02010609060101010101" charset="-122"/>
              </a:rPr>
              <a:t>-8080</a:t>
            </a:r>
            <a:r>
              <a:rPr lang="zh-CN" altLang="en-US" sz="2400" dirty="0" smtClean="0">
                <a:cs typeface="黑体" panose="02010609060101010101" charset="-122"/>
              </a:rPr>
              <a:t>，</a:t>
            </a:r>
            <a:r>
              <a:rPr lang="en-US" altLang="zh-CN" sz="2400" dirty="0" smtClean="0">
                <a:cs typeface="黑体" panose="02010609060101010101" charset="-122"/>
              </a:rPr>
              <a:t>0</a:t>
            </a:r>
            <a:r>
              <a:rPr lang="zh-CN" altLang="en-US" sz="2400" dirty="0" smtClean="0">
                <a:cs typeface="黑体" panose="02010609060101010101" charset="-122"/>
              </a:rPr>
              <a:t>，等等</a:t>
            </a:r>
            <a:r>
              <a:rPr lang="zh-CN" altLang="en-US" dirty="0" smtClean="0">
                <a:cs typeface="黑体" panose="02010609060101010101" charset="-122"/>
              </a:rPr>
              <a:t>。</a:t>
            </a:r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8338" y="2405063"/>
            <a:ext cx="27051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4863" y="2385536"/>
            <a:ext cx="5759450" cy="279971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3200" b="1" dirty="0" smtClean="0">
                <a:cs typeface="黑体" panose="02010609060101010101" charset="-122"/>
              </a:rPr>
              <a:t>双精度浮点型（</a:t>
            </a:r>
            <a:r>
              <a:rPr lang="en-US" altLang="zh-CN" sz="3200" b="1" dirty="0" smtClean="0">
                <a:cs typeface="黑体" panose="02010609060101010101" charset="-122"/>
              </a:rPr>
              <a:t>double)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表示各种小数。例如金额、身高等。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注意：</a:t>
            </a:r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整数和浮点数存储的方式不同，浮点数运算时可能会产生一点误差。</a:t>
            </a:r>
            <a:endParaRPr lang="zh-CN" altLang="en-US" sz="2400" dirty="0">
              <a:cs typeface="黑体" panose="0201060906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79495" y="2143867"/>
            <a:ext cx="2856070" cy="3928818"/>
            <a:chOff x="1996980" y="2055602"/>
            <a:chExt cx="2856070" cy="392881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980" y="2055602"/>
              <a:ext cx="1954538" cy="39288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5397" y="2719980"/>
              <a:ext cx="1017653" cy="308716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7093" y="1769656"/>
            <a:ext cx="4357687" cy="36614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cs typeface="黑体" panose="02010609060101010101" charset="-122"/>
              </a:rPr>
              <a:t>字符型（</a:t>
            </a:r>
            <a:r>
              <a:rPr lang="en-US" altLang="zh-CN" sz="3200" b="1" dirty="0" err="1" smtClean="0">
                <a:cs typeface="黑体" panose="02010609060101010101" charset="-122"/>
              </a:rPr>
              <a:t>char</a:t>
            </a:r>
            <a:r>
              <a:rPr lang="zh-CN" altLang="en-US" sz="3200" b="1" dirty="0" smtClean="0">
                <a:cs typeface="黑体" panose="02010609060101010101" charset="-122"/>
              </a:rPr>
              <a:t>）</a:t>
            </a:r>
            <a:endParaRPr lang="en-US" altLang="zh-CN" sz="3200" b="1" dirty="0" smtClean="0">
              <a:cs typeface="黑体" panose="02010609060101010101" charset="-122"/>
            </a:endParaRPr>
          </a:p>
          <a:p>
            <a:endParaRPr lang="en-US" altLang="zh-CN" sz="3200" b="1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字符型表示的是</a:t>
            </a:r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单个字符</a:t>
            </a:r>
            <a:r>
              <a:rPr lang="zh-CN" altLang="en-US" sz="2400" dirty="0" smtClean="0">
                <a:cs typeface="黑体" panose="02010609060101010101" charset="-122"/>
              </a:rPr>
              <a:t>，用来保存普通文字。例如：</a:t>
            </a:r>
            <a:endParaRPr lang="zh-CN" altLang="en-US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en-US" altLang="zh-CN" sz="2400" dirty="0" smtClean="0">
                <a:cs typeface="黑体" panose="02010609060101010101" charset="-122"/>
              </a:rPr>
              <a:t>     </a:t>
            </a:r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汉字、字母、符号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...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定义时需要以</a:t>
            </a:r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单引号</a:t>
            </a:r>
            <a:r>
              <a:rPr lang="en-US" altLang="zh-CN" sz="2400" dirty="0" smtClean="0">
                <a:cs typeface="黑体" panose="02010609060101010101" charset="-122"/>
              </a:rPr>
              <a:t>'</a:t>
            </a:r>
            <a:r>
              <a:rPr lang="zh-CN" altLang="en-US" sz="2400" dirty="0" smtClean="0">
                <a:cs typeface="黑体" panose="02010609060101010101" charset="-122"/>
              </a:rPr>
              <a:t>括起来，比如</a:t>
            </a:r>
            <a:r>
              <a:rPr lang="en-US" altLang="zh-CN" sz="2400" dirty="0" smtClean="0">
                <a:cs typeface="黑体" panose="02010609060101010101" charset="-122"/>
              </a:rPr>
              <a:t>'</a:t>
            </a:r>
            <a:r>
              <a:rPr lang="en-US" altLang="zh-CN" sz="2400" dirty="0" err="1" smtClean="0">
                <a:cs typeface="黑体" panose="02010609060101010101" charset="-122"/>
              </a:rPr>
              <a:t>a</a:t>
            </a:r>
            <a:r>
              <a:rPr lang="en-US" altLang="zh-CN" sz="2400" dirty="0" smtClean="0">
                <a:cs typeface="黑体" panose="02010609060101010101" charset="-122"/>
              </a:rPr>
              <a:t>'</a:t>
            </a:r>
            <a:r>
              <a:rPr lang="zh-CN" altLang="en-US" sz="2400" dirty="0" smtClean="0">
                <a:cs typeface="黑体" panose="02010609060101010101" charset="-122"/>
              </a:rPr>
              <a:t>，</a:t>
            </a:r>
            <a:r>
              <a:rPr lang="en-US" altLang="zh-CN" sz="2400" dirty="0" smtClean="0">
                <a:cs typeface="黑体" panose="02010609060101010101" charset="-122"/>
                <a:sym typeface="+mn-ea"/>
              </a:rPr>
              <a:t>'</a:t>
            </a:r>
            <a:r>
              <a:rPr lang="zh-CN" altLang="en-US" sz="2400" dirty="0" smtClean="0">
                <a:cs typeface="黑体" panose="02010609060101010101" charset="-122"/>
              </a:rPr>
              <a:t>你</a:t>
            </a:r>
            <a:r>
              <a:rPr lang="en-US" altLang="zh-CN" sz="2400" dirty="0" smtClean="0">
                <a:cs typeface="黑体" panose="02010609060101010101" charset="-122"/>
                <a:sym typeface="+mn-ea"/>
              </a:rPr>
              <a:t>'</a:t>
            </a:r>
            <a:r>
              <a:rPr lang="zh-CN" altLang="en-US" sz="2400" dirty="0" smtClean="0">
                <a:cs typeface="黑体" panose="02010609060101010101" charset="-122"/>
              </a:rPr>
              <a:t>等等。</a:t>
            </a:r>
            <a:endParaRPr lang="zh-CN" altLang="en-US" sz="2400" dirty="0"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97" y="1366334"/>
            <a:ext cx="4860000" cy="4860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2-1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变量是什么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2593980"/>
            <a:ext cx="601861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变量、数据类型和运算符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4863" y="2123986"/>
            <a:ext cx="4357687" cy="29229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cs typeface="黑体" panose="02010609060101010101" charset="-122"/>
              </a:rPr>
              <a:t>字符串（</a:t>
            </a:r>
            <a:r>
              <a:rPr lang="en-US" altLang="zh-CN" sz="3200" b="1" dirty="0" err="1" smtClean="0">
                <a:cs typeface="黑体" panose="02010609060101010101" charset="-122"/>
              </a:rPr>
              <a:t>S</a:t>
            </a:r>
            <a:r>
              <a:rPr lang="en-US" altLang="zh-CN" sz="3200" b="1" dirty="0" err="1" smtClean="0">
                <a:cs typeface="黑体" panose="02010609060101010101" charset="-122"/>
              </a:rPr>
              <a:t>tring</a:t>
            </a:r>
            <a:r>
              <a:rPr lang="zh-CN" altLang="en-US" sz="3200" b="1" dirty="0" smtClean="0">
                <a:cs typeface="黑体" panose="02010609060101010101" charset="-122"/>
              </a:rPr>
              <a:t>）</a:t>
            </a:r>
            <a:endParaRPr lang="en-US" altLang="zh-CN" sz="3200" b="1" dirty="0" smtClean="0">
              <a:cs typeface="黑体" panose="02010609060101010101" charset="-122"/>
            </a:endParaRPr>
          </a:p>
          <a:p>
            <a:endParaRPr lang="en-US" altLang="zh-CN" sz="3200" b="1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字符串表示的是</a:t>
            </a:r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一串字符</a:t>
            </a:r>
            <a:r>
              <a:rPr lang="zh-CN" altLang="en-US" sz="2400" dirty="0" smtClean="0">
                <a:cs typeface="黑体" panose="02010609060101010101" charset="-122"/>
              </a:rPr>
              <a:t>，用来保存普通文本。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定义时需要以</a:t>
            </a:r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双引号</a:t>
            </a:r>
            <a:r>
              <a:rPr lang="en-US" altLang="zh-CN" sz="2400" dirty="0" smtClean="0">
                <a:cs typeface="黑体" panose="02010609060101010101" charset="-122"/>
              </a:rPr>
              <a:t>"</a:t>
            </a:r>
            <a:r>
              <a:rPr lang="zh-CN" altLang="en-US" sz="2400" dirty="0" smtClean="0">
                <a:cs typeface="黑体" panose="02010609060101010101" charset="-122"/>
              </a:rPr>
              <a:t>括起来，比如</a:t>
            </a:r>
            <a:r>
              <a:rPr lang="en-US" altLang="zh-CN" sz="2400" dirty="0" smtClean="0">
                <a:cs typeface="黑体" panose="02010609060101010101" charset="-122"/>
                <a:sym typeface="+mn-ea"/>
              </a:rPr>
              <a:t>"</a:t>
            </a:r>
            <a:r>
              <a:rPr lang="en-US" altLang="zh-CN" sz="2400" dirty="0" err="1" smtClean="0">
                <a:cs typeface="黑体" panose="02010609060101010101" charset="-122"/>
              </a:rPr>
              <a:t>abc</a:t>
            </a:r>
            <a:r>
              <a:rPr lang="en-US" altLang="zh-CN" sz="2400" dirty="0" smtClean="0">
                <a:cs typeface="黑体" panose="02010609060101010101" charset="-122"/>
                <a:sym typeface="+mn-ea"/>
              </a:rPr>
              <a:t>"</a:t>
            </a:r>
            <a:r>
              <a:rPr lang="zh-CN" altLang="en-US" sz="2400" dirty="0" smtClean="0">
                <a:cs typeface="黑体" panose="02010609060101010101" charset="-122"/>
              </a:rPr>
              <a:t>，</a:t>
            </a:r>
            <a:r>
              <a:rPr lang="en-US" altLang="zh-CN" sz="2400" dirty="0" smtClean="0">
                <a:cs typeface="黑体" panose="02010609060101010101" charset="-122"/>
              </a:rPr>
              <a:t>"xyz"</a:t>
            </a:r>
            <a:r>
              <a:rPr lang="zh-CN" altLang="en-US" sz="2400" dirty="0" smtClean="0">
                <a:cs typeface="黑体" panose="02010609060101010101" charset="-122"/>
              </a:rPr>
              <a:t>等等。</a:t>
            </a:r>
            <a:endParaRPr lang="zh-CN" altLang="en-US" sz="2400" dirty="0"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0114" y="1254042"/>
            <a:ext cx="3686668" cy="493439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2330" y="2333625"/>
            <a:ext cx="4362450" cy="279971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cs typeface="黑体" panose="02010609060101010101" charset="-122"/>
              </a:rPr>
              <a:t>布尔值（</a:t>
            </a:r>
            <a:r>
              <a:rPr lang="en-US" altLang="zh-CN" sz="3200" b="1" dirty="0" err="1" smtClean="0">
                <a:cs typeface="黑体" panose="02010609060101010101" charset="-122"/>
              </a:rPr>
              <a:t>boolean</a:t>
            </a:r>
            <a:r>
              <a:rPr lang="zh-CN" altLang="en-US" sz="3200" b="1" dirty="0" smtClean="0">
                <a:cs typeface="黑体" panose="02010609060101010101" charset="-122"/>
              </a:rPr>
              <a:t>）</a:t>
            </a:r>
            <a:endParaRPr lang="zh-CN" altLang="en-US" sz="3200" b="1" dirty="0" smtClean="0">
              <a:cs typeface="黑体" panose="02010609060101010101" charset="-122"/>
            </a:endParaRPr>
          </a:p>
          <a:p>
            <a:br>
              <a:rPr lang="zh-CN" altLang="en-US" sz="2400" dirty="0" smtClean="0">
                <a:cs typeface="黑体" panose="02010609060101010101" charset="-122"/>
              </a:rPr>
            </a:br>
            <a:r>
              <a:rPr lang="zh-CN" altLang="en-US" sz="2400" dirty="0" smtClean="0">
                <a:cs typeface="黑体" panose="02010609060101010101" charset="-122"/>
              </a:rPr>
              <a:t>布尔值表示真假的判断，一个布尔值只有</a:t>
            </a:r>
            <a:r>
              <a:rPr lang="en-US" altLang="zh-CN" sz="2400" dirty="0" smtClean="0">
                <a:cs typeface="黑体" panose="02010609060101010101" charset="-122"/>
              </a:rPr>
              <a:t>t</a:t>
            </a:r>
            <a:r>
              <a:rPr lang="en-US" altLang="zh-CN" sz="2400" dirty="0" smtClean="0">
                <a:cs typeface="黑体" panose="02010609060101010101" charset="-122"/>
              </a:rPr>
              <a:t>rue</a:t>
            </a:r>
            <a:r>
              <a:rPr lang="zh-CN" altLang="en-US" sz="2400" dirty="0" smtClean="0">
                <a:cs typeface="黑体" panose="02010609060101010101" charset="-122"/>
              </a:rPr>
              <a:t>、</a:t>
            </a:r>
            <a:r>
              <a:rPr lang="en-US" altLang="zh-CN" sz="2400" dirty="0" smtClean="0">
                <a:cs typeface="黑体" panose="02010609060101010101" charset="-122"/>
              </a:rPr>
              <a:t>f</a:t>
            </a:r>
            <a:r>
              <a:rPr lang="en-US" altLang="zh-CN" sz="2400" dirty="0" smtClean="0">
                <a:cs typeface="黑体" panose="02010609060101010101" charset="-122"/>
              </a:rPr>
              <a:t>alse</a:t>
            </a:r>
            <a:r>
              <a:rPr lang="zh-CN" altLang="en-US" sz="2400" dirty="0" smtClean="0">
                <a:cs typeface="黑体" panose="02010609060101010101" charset="-122"/>
              </a:rPr>
              <a:t>两种值，要么是</a:t>
            </a:r>
            <a:r>
              <a:rPr lang="en-US" altLang="zh-CN" sz="2400" dirty="0" smtClean="0">
                <a:cs typeface="黑体" panose="02010609060101010101" charset="-122"/>
              </a:rPr>
              <a:t>t</a:t>
            </a:r>
            <a:r>
              <a:rPr lang="en-US" altLang="zh-CN" sz="2400" dirty="0" smtClean="0">
                <a:cs typeface="黑体" panose="02010609060101010101" charset="-122"/>
              </a:rPr>
              <a:t>rue</a:t>
            </a:r>
            <a:r>
              <a:rPr lang="zh-CN" altLang="en-US" sz="2400" dirty="0" smtClean="0">
                <a:cs typeface="黑体" panose="02010609060101010101" charset="-122"/>
              </a:rPr>
              <a:t>，要么是</a:t>
            </a:r>
            <a:r>
              <a:rPr lang="en-US" altLang="zh-CN" sz="2400" dirty="0" smtClean="0">
                <a:cs typeface="黑体" panose="02010609060101010101" charset="-122"/>
              </a:rPr>
              <a:t>f</a:t>
            </a:r>
            <a:r>
              <a:rPr lang="en-US" altLang="zh-CN" sz="2400" dirty="0" smtClean="0">
                <a:cs typeface="黑体" panose="02010609060101010101" charset="-122"/>
              </a:rPr>
              <a:t>alse</a:t>
            </a:r>
            <a:r>
              <a:rPr lang="zh-CN" altLang="en-US" sz="2400" dirty="0" smtClean="0">
                <a:cs typeface="黑体" panose="02010609060101010101" charset="-122"/>
              </a:rPr>
              <a:t>。</a:t>
            </a:r>
            <a:endParaRPr lang="en-US" altLang="zh-CN" sz="2400" dirty="0" smtClean="0">
              <a:cs typeface="黑体" panose="02010609060101010101" charset="-122"/>
            </a:endParaRPr>
          </a:p>
          <a:p>
            <a:br>
              <a:rPr lang="zh-CN" altLang="en-US" sz="2400" dirty="0" smtClean="0">
                <a:cs typeface="黑体" panose="02010609060101010101" charset="-122"/>
              </a:rPr>
            </a:br>
            <a:endParaRPr lang="zh-CN" altLang="en-US" sz="2400" dirty="0"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9011" y="1305260"/>
            <a:ext cx="3835754" cy="45894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2330" y="2333625"/>
            <a:ext cx="4362450" cy="34150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dirty="0" smtClean="0">
                <a:cs typeface="黑体" panose="02010609060101010101" charset="-122"/>
              </a:rPr>
              <a:t>整形</a:t>
            </a:r>
            <a:r>
              <a:rPr lang="en-US" altLang="zh-CN" sz="2400" dirty="0" smtClean="0">
                <a:cs typeface="黑体" panose="02010609060101010101" charset="-122"/>
              </a:rPr>
              <a:t>(byte/short/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int</a:t>
            </a:r>
            <a:r>
              <a:rPr lang="en-US" altLang="zh-CN" sz="2400" dirty="0" smtClean="0">
                <a:cs typeface="黑体" panose="02010609060101010101" charset="-122"/>
              </a:rPr>
              <a:t>/long)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浮点型</a:t>
            </a:r>
            <a:r>
              <a:rPr lang="zh-CN" altLang="en-US" sz="2400" dirty="0" smtClean="0"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dirty="0" smtClean="0">
                <a:cs typeface="黑体" panose="02010609060101010101" charset="-122"/>
                <a:sym typeface="+mn-ea"/>
              </a:rPr>
              <a:t>float/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  <a:sym typeface="+mn-ea"/>
              </a:rPr>
              <a:t>double</a:t>
            </a:r>
            <a:r>
              <a:rPr lang="zh-CN" altLang="en-US" sz="2400" dirty="0" smtClean="0">
                <a:cs typeface="黑体" panose="02010609060101010101" charset="-122"/>
                <a:sym typeface="+mn-ea"/>
              </a:rPr>
              <a:t>）</a:t>
            </a:r>
            <a:endParaRPr lang="zh-CN" altLang="en-US" sz="2400" dirty="0" smtClean="0">
              <a:cs typeface="黑体" panose="02010609060101010101" charset="-122"/>
              <a:sym typeface="+mn-ea"/>
            </a:endParaRPr>
          </a:p>
          <a:p>
            <a:endParaRPr lang="en-US" altLang="zh-CN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字符型</a:t>
            </a:r>
            <a:r>
              <a:rPr lang="zh-CN" altLang="en-US" sz="2400" dirty="0" smtClean="0"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  <a:sym typeface="+mn-ea"/>
              </a:rPr>
              <a:t>chr</a:t>
            </a:r>
            <a:r>
              <a:rPr lang="zh-CN" altLang="en-US" sz="2400" dirty="0" smtClean="0">
                <a:cs typeface="黑体" panose="02010609060101010101" charset="-122"/>
                <a:sym typeface="+mn-ea"/>
              </a:rPr>
              <a:t>）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布尔型（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boolean</a:t>
            </a:r>
            <a:r>
              <a:rPr lang="zh-CN" altLang="en-US" sz="2400" dirty="0" smtClean="0">
                <a:cs typeface="黑体" panose="02010609060101010101" charset="-122"/>
              </a:rPr>
              <a:t>）</a:t>
            </a:r>
            <a:endParaRPr lang="en-US" altLang="zh-CN" sz="2400" dirty="0" smtClean="0">
              <a:cs typeface="黑体" panose="02010609060101010101" charset="-122"/>
            </a:endParaRPr>
          </a:p>
          <a:p>
            <a:br>
              <a:rPr lang="zh-CN" altLang="en-US" sz="2400" dirty="0" smtClean="0">
                <a:cs typeface="黑体" panose="02010609060101010101" charset="-122"/>
              </a:rPr>
            </a:b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98500" y="800100"/>
            <a:ext cx="36582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JAVA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中</a:t>
            </a:r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种基本类型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6300" y="1943735"/>
            <a:ext cx="3858260" cy="33127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2-6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数据类型转换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2593980"/>
            <a:ext cx="601861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变量、数据类型和运算符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内容占位符 4"/>
          <p:cNvSpPr txBox="1"/>
          <p:nvPr/>
        </p:nvSpPr>
        <p:spPr>
          <a:xfrm>
            <a:off x="904240" y="2268220"/>
            <a:ext cx="8904605" cy="5143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黑体" panose="02010609060101010101" charset="-122"/>
                <a:cs typeface="黑体" panose="02010609060101010101" charset="-122"/>
              </a:rPr>
              <a:t>张三第一次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黑体" panose="02010609060101010101" charset="-122"/>
                <a:cs typeface="黑体" panose="02010609060101010101" charset="-122"/>
              </a:rPr>
              <a:t>考试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黑体" panose="02010609060101010101" charset="-122"/>
                <a:cs typeface="黑体" panose="02010609060101010101" charset="-122"/>
              </a:rPr>
              <a:t>81.29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黑体" panose="02010609060101010101" charset="-122"/>
                <a:cs typeface="黑体" panose="02010609060101010101" charset="-122"/>
              </a:rPr>
              <a:t>，第二次增加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黑体" panose="02010609060101010101" charset="-122"/>
                <a:cs typeface="黑体" panose="02010609060101010101" charset="-122"/>
              </a:rPr>
              <a:t>分。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黑体" panose="02010609060101010101" charset="-122"/>
                <a:cs typeface="黑体" panose="02010609060101010101" charset="-122"/>
              </a:rPr>
              <a:t>计算第二次考试分？</a:t>
            </a:r>
            <a:endParaRPr kumimoji="0" lang="en-GB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>
            <a:off x="903923" y="3589973"/>
            <a:ext cx="7143750" cy="2500312"/>
          </a:xfrm>
          <a:prstGeom prst="roundRect">
            <a:avLst>
              <a:gd name="adj" fmla="val 227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黑体" panose="02010609060101010101" charset="-12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double </a:t>
            </a:r>
            <a:r>
              <a:rPr lang="en-US" altLang="zh-CN" b="1" dirty="0" err="1">
                <a:cs typeface="Times New Roman" panose="02020603050405020304" pitchFamily="18" charset="0"/>
              </a:rPr>
              <a:t>firstScore</a:t>
            </a:r>
            <a:r>
              <a:rPr lang="en-US" altLang="zh-CN" b="1" dirty="0">
                <a:cs typeface="Times New Roman" panose="02020603050405020304" pitchFamily="18" charset="0"/>
              </a:rPr>
              <a:t> = 81.29;  //</a:t>
            </a:r>
            <a:r>
              <a:rPr lang="zh-CN" altLang="en-US" b="1" dirty="0">
                <a:cs typeface="Times New Roman" panose="02020603050405020304" pitchFamily="18" charset="0"/>
              </a:rPr>
              <a:t>第一次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黑体" panose="02010609060101010101" charset="-12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double </a:t>
            </a:r>
            <a:r>
              <a:rPr lang="en-US" altLang="zh-CN" b="1" dirty="0" err="1">
                <a:cs typeface="Times New Roman" panose="02020603050405020304" pitchFamily="18" charset="0"/>
              </a:rPr>
              <a:t>secondScore</a:t>
            </a:r>
            <a:r>
              <a:rPr lang="en-US" altLang="zh-CN" b="1" dirty="0">
                <a:cs typeface="Times New Roman" panose="02020603050405020304" pitchFamily="18" charset="0"/>
              </a:rPr>
              <a:t>;         //</a:t>
            </a:r>
            <a:r>
              <a:rPr lang="zh-CN" altLang="en-US" b="1" dirty="0">
                <a:cs typeface="Times New Roman" panose="02020603050405020304" pitchFamily="18" charset="0"/>
              </a:rPr>
              <a:t>第二次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黑体" panose="02010609060101010101" charset="-12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int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rise = 2;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黑体" panose="02010609060101010101" charset="-122"/>
              <a:buNone/>
              <a:defRPr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黑体" panose="02010609060101010101" charset="-122"/>
              <a:buNone/>
              <a:defRPr/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err="1" smtClean="0">
                <a:cs typeface="Times New Roman" panose="02020603050405020304" pitchFamily="18" charset="0"/>
              </a:rPr>
              <a:t>second</a:t>
            </a:r>
            <a:r>
              <a:rPr lang="en-US" altLang="zh-CN" b="1" dirty="0" err="1">
                <a:cs typeface="Times New Roman" panose="02020603050405020304" pitchFamily="18" charset="0"/>
                <a:sym typeface="+mn-ea"/>
              </a:rPr>
              <a:t>Score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= </a:t>
            </a:r>
            <a:r>
              <a:rPr lang="en-US" altLang="zh-CN" b="1" dirty="0" err="1">
                <a:cs typeface="Times New Roman" panose="02020603050405020304" pitchFamily="18" charset="0"/>
              </a:rPr>
              <a:t>first</a:t>
            </a:r>
            <a:r>
              <a:rPr lang="en-US" altLang="zh-CN" b="1" dirty="0" err="1">
                <a:cs typeface="Times New Roman" panose="02020603050405020304" pitchFamily="18" charset="0"/>
                <a:sym typeface="+mn-ea"/>
              </a:rPr>
              <a:t>Score</a:t>
            </a:r>
            <a:r>
              <a:rPr lang="en-US" altLang="zh-CN" b="1" dirty="0">
                <a:cs typeface="Times New Roman" panose="02020603050405020304" pitchFamily="18" charset="0"/>
              </a:rPr>
              <a:t> + rise;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黑体" panose="02010609060101010101" charset="-122"/>
              <a:buNone/>
              <a:defRPr/>
            </a:pPr>
            <a:r>
              <a:rPr lang="en-US" altLang="zh-CN" b="1" dirty="0">
                <a:cs typeface="Times New Roman" panose="02020603050405020304" pitchFamily="18" charset="0"/>
              </a:rPr>
              <a:t>      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fontAlgn="b">
              <a:spcBef>
                <a:spcPct val="20000"/>
              </a:spcBef>
              <a:buClr>
                <a:schemeClr val="folHlink"/>
              </a:buClr>
              <a:buSzPct val="60000"/>
              <a:buFont typeface="黑体" panose="02010609060101010101" charset="-122"/>
              <a:buNone/>
              <a:defRPr/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err="1" smtClean="0">
                <a:cs typeface="Times New Roman" panose="02020603050405020304" pitchFamily="18" charset="0"/>
              </a:rPr>
              <a:t>System.out.println</a:t>
            </a:r>
            <a:r>
              <a:rPr lang="en-US" altLang="zh-CN" b="1" dirty="0">
                <a:cs typeface="Times New Roman" panose="02020603050405020304" pitchFamily="18" charset="0"/>
              </a:rPr>
              <a:t>("</a:t>
            </a:r>
            <a:r>
              <a:rPr lang="en-US" altLang="en-US" b="1" dirty="0" err="1">
                <a:ea typeface="黑体" panose="02010609060101010101" charset="-122"/>
                <a:cs typeface="Times New Roman" panose="02020603050405020304" pitchFamily="18" charset="0"/>
              </a:rPr>
              <a:t>第二次</a:t>
            </a:r>
            <a:r>
              <a:rPr lang="zh-CN" altLang="en-US" b="1" dirty="0"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</a:rPr>
              <a:t>"  + </a:t>
            </a:r>
            <a:r>
              <a:rPr lang="en-US" altLang="zh-CN" b="1" dirty="0" err="1">
                <a:cs typeface="Times New Roman" panose="02020603050405020304" pitchFamily="18" charset="0"/>
              </a:rPr>
              <a:t>second</a:t>
            </a:r>
            <a:r>
              <a:rPr lang="en-US" altLang="zh-CN" b="1" dirty="0" err="1">
                <a:cs typeface="Times New Roman" panose="02020603050405020304" pitchFamily="18" charset="0"/>
                <a:sym typeface="+mn-ea"/>
              </a:rPr>
              <a:t>Score</a:t>
            </a:r>
            <a:r>
              <a:rPr lang="en-US" altLang="zh-CN" b="1" dirty="0">
                <a:cs typeface="Times New Roman" panose="02020603050405020304" pitchFamily="18" charset="0"/>
              </a:rPr>
              <a:t>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69850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数据类型转换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12470" y="2285365"/>
            <a:ext cx="5695315" cy="5489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当不同类型的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数值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进行数学计算时，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一部分数据将被自动转换。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规则：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范围较小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的类型转换成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范围较大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的类型。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byte《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short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int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 long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 float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double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自动转换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1" r="52080" b="39153"/>
          <a:stretch>
            <a:fillRect/>
          </a:stretch>
        </p:blipFill>
        <p:spPr>
          <a:xfrm>
            <a:off x="5286375" y="1590675"/>
            <a:ext cx="6277610" cy="45072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gray">
          <a:xfrm>
            <a:off x="1652588" y="4347017"/>
            <a:ext cx="3414712" cy="4064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（类型名）表达式</a:t>
            </a:r>
            <a:endParaRPr lang="zh-CN" altLang="en-US" b="1" dirty="0" err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强制转换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12470" y="2285365"/>
            <a:ext cx="5695315" cy="5489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如果需要反过来，将范围大的数据转换成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范围小的数据，需要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强制转换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方法：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     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例如：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黑体" panose="02010609060101010101" charset="-122"/>
              </a:rPr>
              <a:t>int a=(int)b+0.3;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78" y="1919310"/>
            <a:ext cx="3899195" cy="38991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2-7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运算符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2593980"/>
            <a:ext cx="601861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变量、数据类型和运算符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1831023" y="-1761173"/>
            <a:ext cx="18415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8" tIns="45719" rIns="91438" bIns="45719">
            <a:spAutoFit/>
          </a:bodyPr>
          <a:lstStyle/>
          <a:p>
            <a:endParaRPr kumimoji="1" lang="zh-CN" altLang="en-US">
              <a:cs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9305" y="4335817"/>
            <a:ext cx="7029450" cy="1508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算术运算符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   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       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赋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值运算符 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endParaRPr lang="en-US" altLang="zh-CN" sz="2400" dirty="0">
              <a:solidFill>
                <a:schemeClr val="accent1"/>
              </a:solidFill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关系运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算符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   </a:t>
            </a: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       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逻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辑运算符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3438" y="2157468"/>
            <a:ext cx="10650537" cy="22148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2400" dirty="0" smtClean="0">
                <a:latin typeface="+mj-ea"/>
                <a:ea typeface="+mj-ea"/>
                <a:cs typeface="黑体" panose="02010609060101010101" charset="-122"/>
              </a:rPr>
              <a:t>运</a:t>
            </a:r>
            <a:r>
              <a:rPr lang="zh-CN" altLang="zh-CN" sz="2400" dirty="0">
                <a:latin typeface="+mj-ea"/>
                <a:ea typeface="+mj-ea"/>
                <a:cs typeface="黑体" panose="02010609060101010101" charset="-122"/>
              </a:rPr>
              <a:t>算</a:t>
            </a:r>
            <a:r>
              <a:rPr lang="zh-CN" altLang="zh-CN" sz="2400" dirty="0" smtClean="0">
                <a:latin typeface="+mj-ea"/>
                <a:ea typeface="+mj-ea"/>
                <a:cs typeface="黑体" panose="02010609060101010101" charset="-122"/>
              </a:rPr>
              <a:t>符</a:t>
            </a:r>
            <a:r>
              <a:rPr lang="zh-CN" altLang="en-US" sz="2400" dirty="0" smtClean="0">
                <a:latin typeface="+mj-ea"/>
                <a:ea typeface="+mj-ea"/>
                <a:cs typeface="黑体" panose="02010609060101010101" charset="-122"/>
              </a:rPr>
              <a:t>是编程语言各种</a:t>
            </a:r>
            <a:r>
              <a:rPr lang="zh-CN" altLang="en-US" sz="2400" b="1" dirty="0" smtClean="0">
                <a:latin typeface="+mj-ea"/>
                <a:ea typeface="+mj-ea"/>
                <a:cs typeface="黑体" panose="02010609060101010101" charset="-122"/>
              </a:rPr>
              <a:t>表达式中的符号</a:t>
            </a:r>
            <a:r>
              <a:rPr lang="zh-CN" altLang="zh-CN" sz="2400" dirty="0" smtClean="0">
                <a:latin typeface="+mj-ea"/>
                <a:ea typeface="+mj-ea"/>
                <a:cs typeface="黑体" panose="02010609060101010101" charset="-122"/>
              </a:rPr>
              <a:t>。</a:t>
            </a:r>
            <a:endParaRPr lang="en-US" altLang="zh-CN" sz="2400" dirty="0" smtClean="0"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endParaRPr lang="en-US" altLang="zh-CN" sz="2400" dirty="0" smtClean="0"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r>
              <a:rPr lang="en-US" altLang="zh-CN" sz="2400" dirty="0" smtClean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    a=12+b</a:t>
            </a:r>
            <a:endParaRPr lang="en-US" altLang="zh-CN" sz="2400" dirty="0" smtClean="0">
              <a:solidFill>
                <a:schemeClr val="accent1"/>
              </a:solidFill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endParaRPr lang="zh-CN" altLang="zh-CN" sz="2400" dirty="0"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r>
              <a:rPr lang="en-US" altLang="zh-CN" sz="2400" dirty="0">
                <a:latin typeface="+mj-ea"/>
                <a:ea typeface="+mj-ea"/>
                <a:cs typeface="黑体" panose="02010609060101010101" charset="-122"/>
              </a:rPr>
              <a:t>JAVA</a:t>
            </a:r>
            <a:r>
              <a:rPr lang="zh-CN" altLang="zh-CN" sz="2400" dirty="0">
                <a:latin typeface="+mj-ea"/>
                <a:ea typeface="+mj-ea"/>
                <a:cs typeface="黑体" panose="02010609060101010101" charset="-122"/>
              </a:rPr>
              <a:t>语</a:t>
            </a:r>
            <a:r>
              <a:rPr lang="zh-CN" altLang="zh-CN" sz="2400" dirty="0" smtClean="0">
                <a:latin typeface="+mj-ea"/>
                <a:ea typeface="+mj-ea"/>
                <a:cs typeface="黑体" panose="02010609060101010101" charset="-122"/>
              </a:rPr>
              <a:t>言</a:t>
            </a:r>
            <a:r>
              <a:rPr lang="zh-CN" altLang="en-US" sz="2400" dirty="0" smtClean="0">
                <a:latin typeface="+mj-ea"/>
                <a:ea typeface="+mj-ea"/>
                <a:cs typeface="黑体" panose="02010609060101010101" charset="-122"/>
              </a:rPr>
              <a:t>主要</a:t>
            </a:r>
            <a:r>
              <a:rPr lang="zh-CN" altLang="zh-CN" sz="2400" dirty="0" smtClean="0">
                <a:latin typeface="+mj-ea"/>
                <a:ea typeface="+mj-ea"/>
                <a:cs typeface="黑体" panose="02010609060101010101" charset="-122"/>
              </a:rPr>
              <a:t>运</a:t>
            </a:r>
            <a:r>
              <a:rPr lang="zh-CN" altLang="zh-CN" sz="2400" dirty="0">
                <a:latin typeface="+mj-ea"/>
                <a:ea typeface="+mj-ea"/>
                <a:cs typeface="黑体" panose="02010609060101010101" charset="-122"/>
              </a:rPr>
              <a:t>算符</a:t>
            </a:r>
            <a:r>
              <a:rPr lang="en-US" altLang="zh-CN" sz="2400" dirty="0">
                <a:latin typeface="+mj-ea"/>
                <a:ea typeface="+mj-ea"/>
                <a:cs typeface="黑体" panose="02010609060101010101" charset="-122"/>
              </a:rPr>
              <a:t>:</a:t>
            </a:r>
            <a:endParaRPr lang="en-US" altLang="zh-CN" sz="2400" dirty="0"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endParaRPr lang="zh-CN" altLang="zh-CN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运算符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2" t="64126" r="2750" b="953"/>
          <a:stretch>
            <a:fillRect/>
          </a:stretch>
        </p:blipFill>
        <p:spPr>
          <a:xfrm>
            <a:off x="6150689" y="1686760"/>
            <a:ext cx="4812721" cy="491098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Picture 3" descr="C:\Users\Administrator\Desktop\1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5135" y="2737168"/>
            <a:ext cx="75946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712172" y="1996877"/>
            <a:ext cx="4627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cs typeface="黑体" panose="02010609060101010101" charset="-122"/>
              </a:rPr>
              <a:t>算术运算符用于各种数学计算。</a:t>
            </a:r>
            <a:r>
              <a:rPr lang="zh-CN" altLang="en-US" sz="2800" dirty="0" smtClean="0">
                <a:cs typeface="黑体" panose="02010609060101010101" charset="-122"/>
              </a:rPr>
              <a:t> </a:t>
            </a:r>
            <a:endParaRPr lang="zh-CN" altLang="en-US" sz="2800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算术运算符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内容占位符 1"/>
          <p:cNvSpPr txBox="1"/>
          <p:nvPr/>
        </p:nvSpPr>
        <p:spPr bwMode="auto">
          <a:xfrm>
            <a:off x="960120" y="3025775"/>
            <a:ext cx="4529138" cy="4175125"/>
          </a:xfrm>
          <a:prstGeom prst="rect">
            <a:avLst/>
          </a:prstGeom>
          <a:noFill/>
          <a:ln>
            <a:miter lim="800000"/>
          </a:ln>
        </p:spPr>
        <p:txBody>
          <a:bodyPr lIns="121917" tIns="60958" rIns="121917" bIns="60958"/>
          <a:p>
            <a:pPr indent="0">
              <a:lnSpc>
                <a:spcPct val="150000"/>
              </a:lnSpc>
              <a:spcBef>
                <a:spcPts val="990"/>
              </a:spcBef>
              <a:buFont typeface="黑体" panose="02010609060101010101" charset="-122"/>
              <a:buNone/>
              <a:defRPr/>
            </a:pPr>
            <a:r>
              <a:rPr kumimoji="1" lang="zh-CN" altLang="en-US" sz="2400" kern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银行存了</a:t>
            </a:r>
            <a:r>
              <a:rPr kumimoji="1" lang="en-US" altLang="zh-CN" sz="2400" kern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1000</a:t>
            </a:r>
            <a:r>
              <a:rPr kumimoji="1" lang="zh-CN" altLang="en-US" sz="2400" kern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元，年利率</a:t>
            </a:r>
            <a:r>
              <a:rPr kumimoji="1" lang="en-US" altLang="zh-CN" sz="2400" kern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3%</a:t>
            </a:r>
            <a:r>
              <a:rPr kumimoji="1" lang="zh-CN" altLang="en-US" sz="2400" kern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。</a:t>
            </a:r>
            <a:endParaRPr kumimoji="1" lang="en-US" altLang="zh-CN" sz="2400" kern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  <a:p>
            <a:pPr indent="0">
              <a:lnSpc>
                <a:spcPct val="150000"/>
              </a:lnSpc>
              <a:spcBef>
                <a:spcPts val="990"/>
              </a:spcBef>
              <a:buFont typeface="黑体" panose="02010609060101010101" charset="-122"/>
              <a:buNone/>
              <a:defRPr/>
            </a:pPr>
            <a:r>
              <a:rPr kumimoji="1" lang="zh-CN" altLang="en-US" sz="2400" kern="0">
                <a:latin typeface="+mn-lt"/>
                <a:ea typeface="+mn-ea"/>
                <a:cs typeface="黑体" panose="02010609060101010101" charset="-122"/>
                <a:sym typeface="Calibri" panose="020F0502020204030204" charset="0"/>
              </a:rPr>
              <a:t>一年后，存款变成了多少？</a:t>
            </a:r>
            <a:endParaRPr kumimoji="1" lang="en-US" altLang="zh-CN" sz="2400" kern="0">
              <a:latin typeface="+mn-lt"/>
              <a:ea typeface="+mn-ea"/>
              <a:cs typeface="黑体" panose="02010609060101010101" charset="-122"/>
              <a:sym typeface="Calibri" panose="020F0502020204030204" charset="0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9850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变量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9316" y="1703389"/>
            <a:ext cx="3599664" cy="404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Picture 3" descr="C:\Users\Administrator\Desktop\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265" y="2707323"/>
            <a:ext cx="8315325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719157" y="2012752"/>
            <a:ext cx="4297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cs typeface="黑体" panose="02010609060101010101" charset="-122"/>
              </a:rPr>
              <a:t>赋值运算符用于给变量赋值。 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赋值运算符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Picture 4" descr="C:\Users\Administrator\Desktop\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5883" y="3070225"/>
            <a:ext cx="8645525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712172" y="2257862"/>
            <a:ext cx="612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cs typeface="黑体" panose="02010609060101010101" charset="-122"/>
              </a:rPr>
              <a:t>关系运算符用于比较两个数据之间的关系。 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关系运算符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Picture 3" descr="C:\Users\Administrator\Desktop\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1388" y="3056255"/>
            <a:ext cx="954563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712172" y="2189282"/>
            <a:ext cx="6431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cs typeface="黑体" panose="02010609060101010101" charset="-122"/>
              </a:rPr>
              <a:t>逻辑运算符用于表示</a:t>
            </a:r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与、或、非</a:t>
            </a:r>
            <a:r>
              <a:rPr lang="zh-CN" altLang="en-US" sz="2400" dirty="0" smtClean="0">
                <a:cs typeface="黑体" panose="02010609060101010101" charset="-122"/>
              </a:rPr>
              <a:t>的逻辑判断。 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逻辑运算符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31825" y="2129155"/>
            <a:ext cx="5659755" cy="30460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>
                <a:cs typeface="黑体" panose="02010609060101010101" charset="-122"/>
              </a:rPr>
              <a:t>三元运算符是通过表达式，来判断哪个值应该赋值给变量。</a:t>
            </a:r>
            <a:endParaRPr lang="zh-CN" altLang="en-US" sz="2400" dirty="0">
              <a:cs typeface="黑体" panose="02010609060101010101" charset="-122"/>
            </a:endParaRPr>
          </a:p>
          <a:p>
            <a:pPr latinLnBrk="1"/>
            <a:endParaRPr lang="zh-CN" altLang="en-US" sz="2400" dirty="0">
              <a:cs typeface="黑体" panose="02010609060101010101" charset="-122"/>
            </a:endParaRPr>
          </a:p>
          <a:p>
            <a:pPr latinLnBrk="1"/>
            <a:r>
              <a:rPr lang="zh-CN" altLang="en-US" sz="2400" dirty="0">
                <a:cs typeface="黑体" panose="02010609060101010101" charset="-122"/>
              </a:rPr>
              <a:t>语法：</a:t>
            </a:r>
            <a:endParaRPr lang="zh-CN" altLang="en-US" sz="2400" dirty="0">
              <a:cs typeface="黑体" panose="02010609060101010101" charset="-122"/>
            </a:endParaRPr>
          </a:p>
          <a:p>
            <a:pPr latinLnBrk="1"/>
            <a:r>
              <a:rPr lang="en-US" altLang="zh-CN" sz="2400" dirty="0">
                <a:cs typeface="黑体" panose="02010609060101010101" charset="-122"/>
              </a:rPr>
              <a:t>    </a:t>
            </a:r>
            <a:r>
              <a:rPr lang="zh-CN" altLang="en-US" sz="2400" dirty="0">
                <a:cs typeface="黑体" panose="02010609060101010101" charset="-122"/>
              </a:rPr>
              <a:t>布尔值表达式</a:t>
            </a:r>
            <a:r>
              <a:rPr lang="en-US" altLang="zh-CN" sz="2400" dirty="0">
                <a:solidFill>
                  <a:schemeClr val="accent1"/>
                </a:solidFill>
                <a:cs typeface="黑体" panose="02010609060101010101" charset="-122"/>
              </a:rPr>
              <a:t>?</a:t>
            </a:r>
            <a:r>
              <a:rPr lang="zh-CN" altLang="en-US" sz="2400" dirty="0">
                <a:cs typeface="黑体" panose="02010609060101010101" charset="-122"/>
              </a:rPr>
              <a:t>值</a:t>
            </a:r>
            <a:r>
              <a:rPr lang="en-US" altLang="zh-CN" sz="2400" dirty="0">
                <a:cs typeface="黑体" panose="02010609060101010101" charset="-122"/>
              </a:rPr>
              <a:t>1</a:t>
            </a:r>
            <a:r>
              <a:rPr lang="en-US" altLang="zh-CN" sz="2400" dirty="0">
                <a:solidFill>
                  <a:schemeClr val="accent1"/>
                </a:solidFill>
                <a:cs typeface="黑体" panose="02010609060101010101" charset="-122"/>
              </a:rPr>
              <a:t>:</a:t>
            </a:r>
            <a:r>
              <a:rPr lang="zh-CN" altLang="en-US" sz="2400" dirty="0">
                <a:cs typeface="黑体" panose="02010609060101010101" charset="-122"/>
              </a:rPr>
              <a:t>值</a:t>
            </a:r>
            <a:r>
              <a:rPr lang="en-US" altLang="zh-CN" sz="2400" dirty="0">
                <a:cs typeface="黑体" panose="02010609060101010101" charset="-122"/>
              </a:rPr>
              <a:t>2</a:t>
            </a:r>
            <a:endParaRPr lang="en-US" altLang="zh-CN" sz="2400" dirty="0">
              <a:cs typeface="黑体" panose="02010609060101010101" charset="-122"/>
            </a:endParaRPr>
          </a:p>
          <a:p>
            <a:pPr latinLnBrk="1"/>
            <a:endParaRPr lang="en-US" altLang="zh-CN" sz="2400" dirty="0">
              <a:cs typeface="黑体" panose="02010609060101010101" charset="-122"/>
            </a:endParaRPr>
          </a:p>
          <a:p>
            <a:pPr latinLnBrk="1"/>
            <a:r>
              <a:rPr lang="zh-CN" altLang="en-US" sz="2400" dirty="0">
                <a:cs typeface="黑体" panose="02010609060101010101" charset="-122"/>
              </a:rPr>
              <a:t>例： </a:t>
            </a:r>
            <a:endParaRPr lang="zh-CN" altLang="en-US" sz="2400" dirty="0">
              <a:cs typeface="黑体" panose="02010609060101010101" charset="-122"/>
            </a:endParaRPr>
          </a:p>
          <a:p>
            <a:pPr latinLnBrk="1"/>
            <a:r>
              <a:rPr lang="en-US" altLang="zh-CN" sz="2400" dirty="0">
                <a:cs typeface="黑体" panose="02010609060101010101" charset="-122"/>
              </a:rPr>
              <a:t>  String a=3&gt;5?”</a:t>
            </a:r>
            <a:r>
              <a:rPr lang="zh-CN" altLang="en-US" sz="2400" dirty="0">
                <a:cs typeface="黑体" panose="02010609060101010101" charset="-122"/>
              </a:rPr>
              <a:t>对</a:t>
            </a:r>
            <a:r>
              <a:rPr lang="en-US" altLang="zh-CN" sz="2400" dirty="0">
                <a:cs typeface="黑体" panose="02010609060101010101" charset="-122"/>
              </a:rPr>
              <a:t>”:”</a:t>
            </a:r>
            <a:r>
              <a:rPr lang="zh-CN" altLang="en-US" sz="2400" dirty="0">
                <a:cs typeface="黑体" panose="02010609060101010101" charset="-122"/>
              </a:rPr>
              <a:t>不对</a:t>
            </a:r>
            <a:r>
              <a:rPr lang="en-US" altLang="zh-CN" sz="2400" dirty="0">
                <a:cs typeface="黑体" panose="02010609060101010101" charset="-122"/>
              </a:rPr>
              <a:t>”;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三元运算符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8808" y="2025969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2-10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接收键盘输入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2593980"/>
            <a:ext cx="601861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变量、数据类型和运算符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698500" y="800100"/>
            <a:ext cx="263271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黑体" panose="02010609060101010101" charset="-122"/>
                <a:sym typeface="+mn-ea"/>
              </a:rPr>
              <a:t>接收键盘输入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黑体" panose="02010609060101010101" charset="-122"/>
            </a:endParaRPr>
          </a:p>
          <a:p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500" y="2010093"/>
            <a:ext cx="5008245" cy="29845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黑体" panose="02010609060101010101" charset="-122"/>
              </a:rPr>
              <a:t>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黑体" panose="02010609060101010101" charset="-122"/>
              </a:rPr>
              <a:t>程序中，我们经常需要让用户输入一些值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黑体" panose="02010609060101010101" charset="-122"/>
              </a:rPr>
              <a:t>。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黑体" panose="02010609060101010101" charset="-122"/>
              </a:rPr>
              <a:t>这些内容由前端页面显示。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黑体" panose="02010609060101010101" charset="-122"/>
              </a:rPr>
              <a:t>我们可以用引入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Scanner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黑体" panose="02010609060101010101" charset="-122"/>
              </a:rPr>
              <a:t>类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黑体" panose="02010609060101010101" charset="-122"/>
              </a:rPr>
              <a:t>模拟用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黑体" panose="02010609060101010101" charset="-122"/>
              </a:rPr>
              <a:t>户输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黑体" panose="02010609060101010101" charset="-122"/>
              </a:rPr>
              <a:t>入。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0175" y="2099945"/>
            <a:ext cx="3382963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9858" y="4663759"/>
            <a:ext cx="3422332" cy="1319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69850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语法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807720" y="2662555"/>
            <a:ext cx="6563995" cy="2183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11430" lvl="3" indent="635" algn="l" latinLnBrk="1"/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Scanner input = new Scanner(</a:t>
            </a:r>
            <a:r>
              <a:rPr lang="en-US" altLang="zh-CN" sz="2400" dirty="0" err="1" smtClean="0">
                <a:solidFill>
                  <a:schemeClr val="accent1"/>
                </a:solidFill>
                <a:cs typeface="黑体" panose="02010609060101010101" charset="-122"/>
              </a:rPr>
              <a:t>System.in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);       </a:t>
            </a:r>
            <a:endParaRPr lang="en-US" altLang="zh-CN" sz="24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pPr marL="11430" lvl="3" indent="635" algn="l" latinLnBrk="1"/>
            <a:r>
              <a:rPr lang="en-US" altLang="zh-CN" sz="2400" dirty="0" err="1" smtClean="0">
                <a:solidFill>
                  <a:schemeClr val="accent1"/>
                </a:solidFill>
                <a:cs typeface="黑体" panose="02010609060101010101" charset="-122"/>
              </a:rPr>
              <a:t>System.out.println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(“</a:t>
            </a:r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请输入：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”);</a:t>
            </a:r>
            <a:endParaRPr lang="en-US" altLang="zh-CN" sz="24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pPr marL="11430" lvl="3" indent="635" algn="l" latinLnBrk="1"/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int </a:t>
            </a:r>
            <a:r>
              <a:rPr lang="en-US" altLang="zh-CN" sz="2400" dirty="0" err="1" smtClean="0">
                <a:solidFill>
                  <a:schemeClr val="accent1"/>
                </a:solidFill>
                <a:cs typeface="黑体" panose="02010609060101010101" charset="-122"/>
              </a:rPr>
              <a:t>i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 = </a:t>
            </a:r>
            <a:r>
              <a:rPr lang="en-US" altLang="zh-CN" sz="2400" dirty="0" err="1" smtClean="0">
                <a:solidFill>
                  <a:schemeClr val="accent1"/>
                </a:solidFill>
                <a:cs typeface="黑体" panose="02010609060101010101" charset="-122"/>
              </a:rPr>
              <a:t>input.nextInt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();      </a:t>
            </a:r>
            <a:endParaRPr lang="en-US" altLang="zh-CN" sz="24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pPr marL="11430" lvl="3" indent="635" algn="l" latinLnBrk="1"/>
            <a:r>
              <a:rPr lang="en-US" altLang="zh-CN" sz="2400" dirty="0" err="1" smtClean="0">
                <a:solidFill>
                  <a:schemeClr val="accent1"/>
                </a:solidFill>
                <a:cs typeface="黑体" panose="02010609060101010101" charset="-122"/>
              </a:rPr>
              <a:t>System.out.println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(</a:t>
            </a:r>
            <a:r>
              <a:rPr lang="en-US" altLang="zh-CN" sz="2400" dirty="0" err="1" smtClean="0">
                <a:solidFill>
                  <a:schemeClr val="accent1"/>
                </a:solidFill>
                <a:cs typeface="黑体" panose="02010609060101010101" charset="-122"/>
              </a:rPr>
              <a:t>str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);</a:t>
            </a:r>
            <a:endParaRPr lang="en-US" altLang="zh-CN" sz="24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pPr marL="11430" lvl="3" indent="635" algn="l" latinLnBrk="1"/>
            <a:endParaRPr lang="en-US" altLang="zh-CN" sz="2000" dirty="0" smtClean="0">
              <a:cs typeface="黑体" panose="02010609060101010101" charset="-122"/>
            </a:endParaRPr>
          </a:p>
          <a:p>
            <a:pPr marL="11430" lvl="3" indent="635" algn="l" latinLnBrk="1"/>
            <a:r>
              <a:rPr lang="zh-CN" altLang="en-US" sz="2000" dirty="0" smtClean="0">
                <a:cs typeface="黑体" panose="02010609060101010101" charset="-122"/>
              </a:rPr>
              <a:t>提示：根据数据的类型选择不同的接收方式。</a:t>
            </a:r>
            <a:endParaRPr lang="en-US" altLang="zh-CN" sz="2000" dirty="0" smtClean="0">
              <a:cs typeface="黑体" panose="02010609060101010101" charset="-122"/>
            </a:endParaRPr>
          </a:p>
        </p:txBody>
      </p:sp>
      <p:pic>
        <p:nvPicPr>
          <p:cNvPr id="2" name="图片 1" descr="预览图_千图网_编号3567167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9690" y="1459230"/>
            <a:ext cx="4283075" cy="42830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75665" y="2339975"/>
            <a:ext cx="4540250" cy="31381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b="1" dirty="0"/>
              <a:t>1.</a:t>
            </a:r>
            <a:r>
              <a:rPr b="1" dirty="0"/>
              <a:t>加法计算器</a:t>
            </a:r>
            <a:endParaRPr b="1" dirty="0"/>
          </a:p>
          <a:p>
            <a:r>
              <a:rPr lang="zh-CN" dirty="0"/>
              <a:t>用户输入两个数，打印出求和结果。</a:t>
            </a:r>
            <a:endParaRPr lang="zh-CN" dirty="0"/>
          </a:p>
          <a:p>
            <a:endParaRPr lang="zh-CN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年龄</a:t>
            </a:r>
            <a:r>
              <a:rPr lang="zh-CN" altLang="en-US" b="1" dirty="0"/>
              <a:t>验证</a:t>
            </a:r>
            <a:endParaRPr lang="zh-CN" altLang="en-US" b="1" dirty="0"/>
          </a:p>
          <a:p>
            <a:r>
              <a:rPr lang="zh-CN" altLang="en-US" dirty="0"/>
              <a:t>用户输入一个年龄，判断是不是正确年龄</a:t>
            </a:r>
            <a:r>
              <a:rPr lang="en-US" altLang="zh-CN" dirty="0"/>
              <a:t>18</a:t>
            </a:r>
            <a:r>
              <a:rPr lang="zh-CN" altLang="en-US" dirty="0"/>
              <a:t>，正确输出</a:t>
            </a:r>
            <a:r>
              <a:rPr lang="en-US" altLang="zh-CN" dirty="0"/>
              <a:t>true,</a:t>
            </a:r>
            <a:r>
              <a:rPr lang="zh-CN" altLang="en-US" dirty="0"/>
              <a:t>错误输出</a:t>
            </a:r>
            <a:r>
              <a:rPr lang="en-US" altLang="zh-CN" dirty="0"/>
              <a:t>false.</a:t>
            </a:r>
            <a:endParaRPr lang="en-US" altLang="zh-CN" dirty="0"/>
          </a:p>
          <a:p>
            <a:endParaRPr dirty="0"/>
          </a:p>
          <a:p>
            <a:r>
              <a:rPr lang="en-US" b="1" dirty="0"/>
              <a:t>3.</a:t>
            </a:r>
            <a:r>
              <a:rPr b="1" dirty="0"/>
              <a:t>计算周长面积</a:t>
            </a:r>
            <a:endParaRPr b="1" dirty="0"/>
          </a:p>
          <a:p>
            <a:r>
              <a:rPr lang="zh-CN" dirty="0"/>
              <a:t>用户输入圆的半径，通过计算打印出圆的周长和面积。</a:t>
            </a:r>
            <a:endParaRPr lang="zh-CN" dirty="0"/>
          </a:p>
          <a:p>
            <a:r>
              <a:rPr lang="zh-CN" dirty="0"/>
              <a:t>（以</a:t>
            </a:r>
            <a:r>
              <a:rPr lang="en-US" altLang="zh-CN" dirty="0"/>
              <a:t>3.14</a:t>
            </a:r>
            <a:r>
              <a:rPr lang="zh-CN" altLang="en-US" dirty="0"/>
              <a:t>作为圆周率</a:t>
            </a:r>
            <a:r>
              <a:rPr lang="zh-CN" dirty="0"/>
              <a:t>）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045835" y="1871980"/>
            <a:ext cx="4351655" cy="32429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50000" b="62500"/>
          <a:stretch>
            <a:fillRect/>
          </a:stretch>
        </p:blipFill>
        <p:spPr>
          <a:xfrm>
            <a:off x="6236970" y="1405890"/>
            <a:ext cx="4004945" cy="43891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内容占位符 1"/>
          <p:cNvSpPr txBox="1"/>
          <p:nvPr/>
        </p:nvSpPr>
        <p:spPr bwMode="auto">
          <a:xfrm>
            <a:off x="842645" y="2553970"/>
            <a:ext cx="4754245" cy="4247515"/>
          </a:xfrm>
          <a:prstGeom prst="rect">
            <a:avLst/>
          </a:prstGeom>
          <a:noFill/>
          <a:ln>
            <a:miter lim="800000"/>
          </a:ln>
        </p:spPr>
        <p:txBody>
          <a:bodyPr lIns="121917" tIns="60958" rIns="121917" bIns="60958"/>
          <a:lstStyle/>
          <a:p>
            <a:pPr marL="0" algn="l" fontAlgn="auto">
              <a:lnSpc>
                <a:spcPct val="100000"/>
              </a:lnSpc>
              <a:spcBef>
                <a:spcPts val="900"/>
              </a:spcBef>
              <a:buClrTx/>
              <a:buSzTx/>
              <a:buNone/>
            </a:pP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变量是一个</a:t>
            </a:r>
            <a:r>
              <a:rPr lang="zh-CN" sz="2400" b="1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存放数据的容器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,里面的数据是</a:t>
            </a:r>
            <a:r>
              <a:rPr lang="zh-CN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可以变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的, 因此叫变量。</a:t>
            </a:r>
            <a:endParaRPr 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algn="l" fontAlgn="auto">
              <a:lnSpc>
                <a:spcPct val="100000"/>
              </a:lnSpc>
              <a:spcBef>
                <a:spcPts val="900"/>
              </a:spcBef>
              <a:buClrTx/>
              <a:buSzTx/>
              <a:buNone/>
            </a:pPr>
            <a:endParaRPr 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marL="0" algn="l" fontAlgn="auto">
              <a:lnSpc>
                <a:spcPct val="100000"/>
              </a:lnSpc>
              <a:spcBef>
                <a:spcPts val="900"/>
              </a:spcBef>
              <a:buClrTx/>
              <a:buSzTx/>
              <a:buNone/>
            </a:pP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程序运行中所需要的各种各样的数据会以变量的形式保存起来。这些数据</a:t>
            </a:r>
            <a:r>
              <a:rPr lang="zh-CN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保存在内存中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alibri" panose="020F0502020204030204" charset="0"/>
              </a:rPr>
              <a:t>。</a:t>
            </a:r>
            <a:endParaRPr 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  <a:p>
            <a:pPr algn="l">
              <a:lnSpc>
                <a:spcPct val="100000"/>
              </a:lnSpc>
              <a:spcBef>
                <a:spcPts val="990"/>
              </a:spcBef>
              <a:buClrTx/>
              <a:buSzTx/>
              <a:buFont typeface="黑体" panose="02010609060101010101" charset="-122"/>
              <a:buChar char="•"/>
            </a:pPr>
            <a:endParaRPr 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alibri" panose="020F0502020204030204" charset="0"/>
            </a:endParaRPr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7285" y="3755390"/>
            <a:ext cx="1912938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2943" y="2236153"/>
            <a:ext cx="1912937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50618" y="3755390"/>
            <a:ext cx="1912937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7669530" y="2782253"/>
            <a:ext cx="7620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黑体" panose="02010609060101010101" charset="-122"/>
              </a:rPr>
              <a:t>name</a:t>
            </a:r>
            <a:endParaRPr lang="zh-CN" altLang="en-US">
              <a:cs typeface="黑体" panose="02010609060101010101" charset="-122"/>
            </a:endParaRPr>
          </a:p>
        </p:txBody>
      </p:sp>
      <p:sp>
        <p:nvSpPr>
          <p:cNvPr id="12" name="TextBox 16"/>
          <p:cNvSpPr txBox="1">
            <a:spLocks noChangeArrowheads="1"/>
          </p:cNvSpPr>
          <p:nvPr/>
        </p:nvSpPr>
        <p:spPr bwMode="auto">
          <a:xfrm>
            <a:off x="6936423" y="4174490"/>
            <a:ext cx="569912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黑体" panose="02010609060101010101" charset="-122"/>
              </a:rPr>
              <a:t>age</a:t>
            </a:r>
            <a:endParaRPr lang="zh-CN" altLang="en-US">
              <a:cs typeface="黑体" panose="02010609060101010101" charset="-122"/>
            </a:endParaRPr>
          </a:p>
        </p:txBody>
      </p:sp>
      <p:sp>
        <p:nvSpPr>
          <p:cNvPr id="13" name="TextBox 17"/>
          <p:cNvSpPr txBox="1">
            <a:spLocks noChangeArrowheads="1"/>
          </p:cNvSpPr>
          <p:nvPr/>
        </p:nvSpPr>
        <p:spPr bwMode="auto">
          <a:xfrm>
            <a:off x="9379268" y="4330065"/>
            <a:ext cx="8128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黑体" panose="02010609060101010101" charset="-122"/>
              </a:rPr>
              <a:t>hobby</a:t>
            </a:r>
            <a:endParaRPr lang="zh-CN" altLang="en-US">
              <a:cs typeface="黑体" panose="02010609060101010101" charset="-122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69850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变量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50000" b="62500"/>
          <a:stretch>
            <a:fillRect/>
          </a:stretch>
        </p:blipFill>
        <p:spPr>
          <a:xfrm>
            <a:off x="6236970" y="1405890"/>
            <a:ext cx="4004945" cy="43891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50000" b="62500"/>
          <a:stretch>
            <a:fillRect/>
          </a:stretch>
        </p:blipFill>
        <p:spPr>
          <a:xfrm>
            <a:off x="6236970" y="1405890"/>
            <a:ext cx="4004945" cy="43891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50000" b="62500"/>
          <a:stretch>
            <a:fillRect/>
          </a:stretch>
        </p:blipFill>
        <p:spPr>
          <a:xfrm>
            <a:off x="6236970" y="1405890"/>
            <a:ext cx="4004945" cy="4389120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1772285" y="125222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75665" y="2339975"/>
            <a:ext cx="976947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50569" y="1043293"/>
            <a:ext cx="878105" cy="878322"/>
            <a:chOff x="695256" y="1149755"/>
            <a:chExt cx="707780" cy="707955"/>
          </a:xfrm>
        </p:grpSpPr>
        <p:sp>
          <p:nvSpPr>
            <p:cNvPr id="7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8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3" name="TextBox 4"/>
          <p:cNvSpPr txBox="1"/>
          <p:nvPr/>
        </p:nvSpPr>
        <p:spPr>
          <a:xfrm>
            <a:off x="1772285" y="125222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50000" b="62500"/>
          <a:stretch>
            <a:fillRect/>
          </a:stretch>
        </p:blipFill>
        <p:spPr>
          <a:xfrm>
            <a:off x="6236970" y="1405890"/>
            <a:ext cx="4004945" cy="43891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变量举例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698500" y="2280285"/>
            <a:ext cx="5974080" cy="51390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银行系统中的</a:t>
            </a:r>
            <a:r>
              <a:rPr lang="zh-CN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账号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密码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金额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购物网站的商品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名称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价格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折扣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人力资源系统的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姓名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年龄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是否已婚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/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/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等等，这些数据在程序运行时，都需要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临时保存在内存中，以便使用。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每个变量都会有一个值。</a:t>
            </a:r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en-US" altLang="zh-CN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endParaRPr lang="zh-CN" altLang="en-US" sz="32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73240" y="1788795"/>
            <a:ext cx="4121785" cy="4190365"/>
            <a:chOff x="6043799" y="1270636"/>
            <a:chExt cx="5171794" cy="5257800"/>
          </a:xfrm>
        </p:grpSpPr>
        <p:sp>
          <p:nvSpPr>
            <p:cNvPr id="4" name="椭圆 3"/>
            <p:cNvSpPr/>
            <p:nvPr/>
          </p:nvSpPr>
          <p:spPr>
            <a:xfrm>
              <a:off x="7584277" y="5687088"/>
              <a:ext cx="2410707" cy="5278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799" y="2736967"/>
              <a:ext cx="1176112" cy="266899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6612891" y="1270636"/>
              <a:ext cx="4602702" cy="52578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变量三要素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2768" y="2028666"/>
            <a:ext cx="5462588" cy="3046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dirty="0" smtClean="0">
                <a:solidFill>
                  <a:schemeClr val="accent1"/>
                </a:solidFill>
                <a:cs typeface="黑体" panose="02010609060101010101" charset="-122"/>
              </a:rPr>
              <a:t>变量名</a:t>
            </a:r>
            <a:r>
              <a:rPr lang="zh-CN" altLang="en-US" sz="2400" dirty="0" smtClean="0">
                <a:cs typeface="黑体" panose="02010609060101010101" charset="-122"/>
              </a:rPr>
              <a:t>：给变量的名称，通过变量名获取变量值。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cs typeface="黑体" panose="02010609060101010101" charset="-122"/>
              </a:rPr>
              <a:t>变量值</a:t>
            </a:r>
            <a:r>
              <a:rPr lang="zh-CN" altLang="en-US" sz="2400" dirty="0" smtClean="0">
                <a:cs typeface="黑体" panose="02010609060101010101" charset="-122"/>
              </a:rPr>
              <a:t>：具体的值，可以是一个常量，也可以是其他变量的值。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cs typeface="黑体" panose="02010609060101010101" charset="-122"/>
              </a:rPr>
              <a:t>数据类型</a:t>
            </a:r>
            <a:r>
              <a:rPr lang="zh-CN" altLang="en-US" sz="2400" dirty="0" smtClean="0">
                <a:cs typeface="黑体" panose="02010609060101010101" charset="-122"/>
              </a:rPr>
              <a:t>：值的类型，比如数字，普通字符等。</a:t>
            </a:r>
            <a:endParaRPr lang="zh-CN" altLang="en-US" sz="2400" dirty="0">
              <a:cs typeface="黑体" panose="02010609060101010101" charset="-122"/>
            </a:endParaRPr>
          </a:p>
        </p:txBody>
      </p:sp>
      <p:pic>
        <p:nvPicPr>
          <p:cNvPr id="3074" name="Picture 2" descr="E:\1aaa我的素材\气泡png\1 (2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5780" y="-1548765"/>
            <a:ext cx="8534400" cy="908685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7110413" y="2213025"/>
            <a:ext cx="5759450" cy="230695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 dirty="0" smtClean="0">
                <a:solidFill>
                  <a:schemeClr val="accent1"/>
                </a:solidFill>
                <a:cs typeface="黑体" panose="02010609060101010101" charset="-122"/>
              </a:rPr>
              <a:t>例如</a:t>
            </a:r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：</a:t>
            </a:r>
            <a:endParaRPr lang="en-US" altLang="zh-CN" sz="24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保存银行卡余额</a:t>
            </a:r>
            <a:endParaRPr lang="zh-CN" altLang="en-US" sz="24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endParaRPr lang="en-US" altLang="zh-CN" sz="24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变量名：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balance</a:t>
            </a:r>
            <a:endParaRPr lang="en-US" altLang="zh-CN" sz="24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变量值：</a:t>
            </a:r>
            <a:r>
              <a:rPr lang="en-US" altLang="zh-CN" sz="2400" dirty="0" smtClean="0">
                <a:solidFill>
                  <a:schemeClr val="accent1"/>
                </a:solidFill>
                <a:cs typeface="黑体" panose="02010609060101010101" charset="-122"/>
              </a:rPr>
              <a:t>1000</a:t>
            </a:r>
            <a:endParaRPr lang="en-US" altLang="zh-CN" sz="24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变量类型：数值型</a:t>
            </a:r>
            <a:endParaRPr lang="zh-CN" altLang="en-US" sz="2400" dirty="0">
              <a:solidFill>
                <a:schemeClr val="accent1"/>
              </a:solidFill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变量三要素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gray">
          <a:xfrm>
            <a:off x="782320" y="2536190"/>
            <a:ext cx="2816225" cy="510175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p>
            <a:pPr marL="0" lvl="1" indent="-285750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2400" b="1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变量名</a:t>
            </a:r>
            <a:r>
              <a:rPr lang="zh-CN" altLang="en-US" sz="2400" b="1">
                <a:solidFill>
                  <a:schemeClr val="accent1"/>
                </a:solidFill>
                <a:highlight>
                  <a:srgbClr val="FF00FF"/>
                </a:highlight>
                <a:ea typeface="黑体" panose="02010609060101010101" charset="-122"/>
                <a:cs typeface="黑体" panose="02010609060101010101" charset="-122"/>
              </a:rPr>
              <a:t>                </a:t>
            </a:r>
            <a:endParaRPr lang="zh-CN" altLang="en-US" sz="2400" b="1">
              <a:solidFill>
                <a:schemeClr val="accent1"/>
              </a:solidFill>
              <a:highlight>
                <a:srgbClr val="FF00FF"/>
              </a:highlight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gray">
          <a:xfrm>
            <a:off x="782320" y="3531235"/>
            <a:ext cx="2780665" cy="510185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p>
            <a:pPr marL="0" lvl="1" indent="-285750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2400" b="1" dirty="0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数据</a:t>
            </a:r>
            <a:r>
              <a:rPr lang="zh-CN" altLang="en-US" sz="2400" b="1" dirty="0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类型            </a:t>
            </a:r>
            <a:endParaRPr lang="zh-CN" altLang="en-US" sz="2400" b="1" dirty="0">
              <a:solidFill>
                <a:schemeClr val="bg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gray">
          <a:xfrm>
            <a:off x="782320" y="4526280"/>
            <a:ext cx="2780030" cy="510185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p>
            <a:pPr marL="0" lvl="1" indent="-285750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2400" b="1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ea typeface="黑体" panose="02010609060101010101" charset="-122"/>
                <a:cs typeface="黑体" panose="02010609060101010101" charset="-122"/>
              </a:rPr>
              <a:t>变量值                 </a:t>
            </a:r>
            <a:endParaRPr lang="zh-CN" altLang="en-US" sz="2400" b="1">
              <a:solidFill>
                <a:schemeClr val="bg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52900" y="2536190"/>
            <a:ext cx="29533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name/age/height...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52900" y="3556000"/>
            <a:ext cx="3665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字符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/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整数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/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小数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...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52900" y="4539615"/>
            <a:ext cx="3665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张三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/18/182.5 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...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6285" y="2129790"/>
            <a:ext cx="3858260" cy="33127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2-2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声明和使用变量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2593980"/>
            <a:ext cx="601861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变量、数据类型和运算符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使用变量步骤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8945" y="2509520"/>
            <a:ext cx="2961005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声明变量</a:t>
            </a:r>
            <a:endParaRPr lang="zh-CN" altLang="en-US" sz="2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8945" y="3553460"/>
            <a:ext cx="2961005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给变量赋值</a:t>
            </a:r>
            <a:endParaRPr lang="zh-CN" altLang="en-US" sz="2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18945" y="4597400"/>
            <a:ext cx="2961005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使用变量</a:t>
            </a:r>
            <a:endParaRPr lang="zh-CN" altLang="en-US" sz="2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6" t="69898" r="-2302" b="-3842"/>
          <a:stretch>
            <a:fillRect/>
          </a:stretch>
        </p:blipFill>
        <p:spPr>
          <a:xfrm>
            <a:off x="4821453" y="908050"/>
            <a:ext cx="6243441" cy="558995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eb75cd96-939f-4b47-8e72-5e9a4418b9ee}"/>
</p:tagLst>
</file>

<file path=ppt/tags/tag2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3983</Words>
  <Application>WPS 演示</Application>
  <PresentationFormat>自定义</PresentationFormat>
  <Paragraphs>505</Paragraphs>
  <Slides>43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0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Calibri</vt:lpstr>
      <vt:lpstr>微软雅黑</vt:lpstr>
      <vt:lpstr>Arial Unicode MS</vt:lpstr>
      <vt:lpstr>Times New Roman</vt:lpstr>
      <vt:lpstr>思源黑体 Medium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453</cp:revision>
  <dcterms:created xsi:type="dcterms:W3CDTF">2018-11-29T02:18:00Z</dcterms:created>
  <dcterms:modified xsi:type="dcterms:W3CDTF">2022-06-16T11:01:45Z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